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handoutMasterIdLst>
    <p:handoutMasterId r:id="rId30"/>
  </p:handoutMasterIdLst>
  <p:sldIdLst>
    <p:sldId id="305" r:id="rId2"/>
    <p:sldId id="263" r:id="rId3"/>
    <p:sldId id="256" r:id="rId4"/>
    <p:sldId id="257" r:id="rId5"/>
    <p:sldId id="258" r:id="rId6"/>
    <p:sldId id="259" r:id="rId7"/>
    <p:sldId id="260" r:id="rId8"/>
    <p:sldId id="261" r:id="rId9"/>
    <p:sldId id="302" r:id="rId10"/>
    <p:sldId id="266" r:id="rId11"/>
    <p:sldId id="287" r:id="rId12"/>
    <p:sldId id="288" r:id="rId13"/>
    <p:sldId id="289" r:id="rId14"/>
    <p:sldId id="278" r:id="rId15"/>
    <p:sldId id="273" r:id="rId16"/>
    <p:sldId id="292" r:id="rId17"/>
    <p:sldId id="293" r:id="rId18"/>
    <p:sldId id="298" r:id="rId19"/>
    <p:sldId id="299" r:id="rId20"/>
    <p:sldId id="300" r:id="rId21"/>
    <p:sldId id="301" r:id="rId22"/>
    <p:sldId id="304" r:id="rId23"/>
    <p:sldId id="303" r:id="rId24"/>
    <p:sldId id="291" r:id="rId25"/>
    <p:sldId id="282" r:id="rId26"/>
    <p:sldId id="281" r:id="rId27"/>
    <p:sldId id="280" r:id="rId28"/>
    <p:sldId id="290" r:id="rId29"/>
  </p:sldIdLst>
  <p:sldSz cx="9144000" cy="6858000" type="screen4x3"/>
  <p:notesSz cx="6735763" cy="98726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0000"/>
    <a:srgbClr val="000066"/>
    <a:srgbClr val="DDDDDD"/>
    <a:srgbClr val="EAEAEA"/>
    <a:srgbClr val="CCFFFF"/>
    <a:srgbClr val="CCFFCC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6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736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014F649-9612-4563-953F-F83B481B1F9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5" name="正方形/長方形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正方形/長方形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dirty="0"/>
          </a:p>
        </p:txBody>
      </p:sp>
      <p:sp>
        <p:nvSpPr>
          <p:cNvPr id="17" name="円/楕円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dirty="0"/>
          </a:p>
        </p:txBody>
      </p:sp>
      <p:sp>
        <p:nvSpPr>
          <p:cNvPr id="18" name="円/楕円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dirty="0"/>
          </a:p>
        </p:txBody>
      </p:sp>
      <p:sp>
        <p:nvSpPr>
          <p:cNvPr id="21" name="円/楕円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smtClean="0"/>
              <a:t>マスタ サブタイトルの書式設定</a:t>
            </a:r>
            <a:endParaRPr lang="en-US"/>
          </a:p>
        </p:txBody>
      </p:sp>
      <p:sp>
        <p:nvSpPr>
          <p:cNvPr id="22" name="日付プレースホル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" name="フッター プレースホル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" name="スライド番号プレースホル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4A61E-2F54-4788-A0BF-E107EFB39F9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292A7-4015-46C6-A6D3-BC343D89B96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D960F-6B8C-4BBA-B4CA-D7ADD5CEA54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3805F00-00A3-476A-A074-FF665646321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6" name="フッター プレースホルダ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5" name="正方形/長方形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正方形/長方形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dirty="0"/>
          </a:p>
        </p:txBody>
      </p:sp>
      <p:sp>
        <p:nvSpPr>
          <p:cNvPr id="14" name="円/楕円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dirty="0"/>
          </a:p>
        </p:txBody>
      </p:sp>
      <p:sp>
        <p:nvSpPr>
          <p:cNvPr id="15" name="円/楕円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dirty="0"/>
          </a:p>
        </p:txBody>
      </p:sp>
      <p:sp>
        <p:nvSpPr>
          <p:cNvPr id="16" name="円/楕円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dirty="0"/>
          </a:p>
        </p:txBody>
      </p:sp>
      <p:sp>
        <p:nvSpPr>
          <p:cNvPr id="17" name="円/楕円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dirty="0"/>
          </a:p>
        </p:txBody>
      </p:sp>
      <p:sp>
        <p:nvSpPr>
          <p:cNvPr id="18" name="円/楕円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dirty="0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20" name="日付プレースホル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" name="フッター プレースホル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スライド番号プレースホルダ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B0396-B32D-4242-AA07-BA5A5741883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2723E-EBC5-4370-8C66-736DE371DED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2" name="テキスト プレースホル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7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5F7A1-7BF8-4C2F-B749-3D601E5D59D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E1C4630-ABE1-44B6-8E3F-49F209DE6DC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5" name="フッター プレースホル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34FC-244E-4C7A-A861-B5534C3AA98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 dirty="0">
              <a:latin typeface="Arial" charset="0"/>
            </a:endParaRPr>
          </a:p>
        </p:txBody>
      </p:sp>
      <p:sp>
        <p:nvSpPr>
          <p:cNvPr id="6" name="直線コネクタ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 dirty="0">
              <a:latin typeface="Arial" charset="0"/>
            </a:endParaRPr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 dirty="0">
              <a:latin typeface="Arial" charset="0"/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8" name="コンテンツ プレースホル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2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" name="スライド番号プレースホルダ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9A3C51F-E20E-4AAF-AD73-E83DCAA6B66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14" name="フッター プレースホルダ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dirty="0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 dirty="0">
              <a:latin typeface="Arial" charset="0"/>
            </a:endParaRPr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 dirty="0">
              <a:latin typeface="Arial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2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" name="スライド番号プレースホル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584C423-4730-4F43-B129-28EC46CE93D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14" name="フッター プレースホル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 dirty="0">
              <a:latin typeface="Arial" charset="0"/>
            </a:endParaRPr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028" name="テキスト プレースホルダ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Arial" charset="0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dirty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6A602507-2325-4412-8857-D8008BBB81D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0" r:id="rId4"/>
    <p:sldLayoutId id="2147483871" r:id="rId5"/>
    <p:sldLayoutId id="2147483878" r:id="rId6"/>
    <p:sldLayoutId id="2147483872" r:id="rId7"/>
    <p:sldLayoutId id="2147483879" r:id="rId8"/>
    <p:sldLayoutId id="2147483880" r:id="rId9"/>
    <p:sldLayoutId id="2147483873" r:id="rId10"/>
    <p:sldLayoutId id="214748387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000">
          <a:solidFill>
            <a:schemeClr val="tx2"/>
          </a:solidFill>
          <a:latin typeface="Century Schoolbook"/>
          <a:ea typeface="ＭＳ Ｐ明朝" pitchFamily="1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000">
          <a:solidFill>
            <a:schemeClr val="tx2"/>
          </a:solidFill>
          <a:latin typeface="Century Schoolbook"/>
          <a:ea typeface="ＭＳ Ｐ明朝" pitchFamily="1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000">
          <a:solidFill>
            <a:schemeClr val="tx2"/>
          </a:solidFill>
          <a:latin typeface="Century Schoolbook"/>
          <a:ea typeface="ＭＳ Ｐ明朝" pitchFamily="1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000">
          <a:solidFill>
            <a:schemeClr val="tx2"/>
          </a:solidFill>
          <a:latin typeface="Century Schoolbook"/>
          <a:ea typeface="ＭＳ Ｐ明朝" pitchFamily="1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000">
          <a:solidFill>
            <a:schemeClr val="tx2"/>
          </a:solidFill>
          <a:latin typeface="Century Schoolbook"/>
          <a:ea typeface="ＭＳ Ｐ明朝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000">
          <a:solidFill>
            <a:schemeClr val="tx2"/>
          </a:solidFill>
          <a:latin typeface="Century Schoolbook"/>
          <a:ea typeface="ＭＳ Ｐ明朝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000">
          <a:solidFill>
            <a:schemeClr val="tx2"/>
          </a:solidFill>
          <a:latin typeface="Century Schoolbook"/>
          <a:ea typeface="ＭＳ Ｐ明朝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000">
          <a:solidFill>
            <a:schemeClr val="tx2"/>
          </a:solidFill>
          <a:latin typeface="Century Schoolbook"/>
          <a:ea typeface="ＭＳ Ｐ明朝" pitchFamily="18" charset="-128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0C61AE"/>
        </a:buClr>
        <a:buSzPct val="60000"/>
        <a:buFont typeface="Wingdings" pitchFamily="2" charset="2"/>
        <a:buChar char=""/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AABBDF"/>
        </a:buClr>
        <a:buSzPct val="60000"/>
        <a:buFont typeface="Wingdings" pitchFamily="2" charset="2"/>
        <a:buChar char="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AACCE9"/>
        </a:buClr>
        <a:buSzPct val="68000"/>
        <a:buFont typeface="Wingdings 2" pitchFamily="18" charset="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WordArt 5"/>
          <p:cNvSpPr>
            <a:spLocks noChangeArrowheads="1" noChangeShapeType="1" noTextEdit="1"/>
          </p:cNvSpPr>
          <p:nvPr/>
        </p:nvSpPr>
        <p:spPr bwMode="auto">
          <a:xfrm>
            <a:off x="138113" y="1773238"/>
            <a:ext cx="88677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ja-JP" altLang="en-US" sz="3600" b="1" kern="10">
              <a:ln w="12700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latin typeface="HG明朝B"/>
              <a:ea typeface="HG明朝B"/>
            </a:endParaRPr>
          </a:p>
        </p:txBody>
      </p:sp>
      <p:sp>
        <p:nvSpPr>
          <p:cNvPr id="34819" name="Text Box 6"/>
          <p:cNvSpPr txBox="1">
            <a:spLocks noChangeArrowheads="1"/>
          </p:cNvSpPr>
          <p:nvPr/>
        </p:nvSpPr>
        <p:spPr bwMode="auto">
          <a:xfrm>
            <a:off x="1042988" y="4724400"/>
            <a:ext cx="6842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/>
          </a:p>
        </p:txBody>
      </p:sp>
      <p:sp>
        <p:nvSpPr>
          <p:cNvPr id="8" name="正方形/長方形 7"/>
          <p:cNvSpPr/>
          <p:nvPr/>
        </p:nvSpPr>
        <p:spPr>
          <a:xfrm>
            <a:off x="395536" y="1268760"/>
            <a:ext cx="8226931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ja-JP" alt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外国にルーツをもつ子どもたち</a:t>
            </a:r>
            <a:endParaRPr lang="en-US" altLang="ja-JP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ja-JP" alt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の現状と</a:t>
            </a:r>
            <a:r>
              <a:rPr lang="ja-JP" alt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課題　概要編</a:t>
            </a:r>
            <a:endParaRPr lang="en-US" altLang="ja-JP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4821" name="テキスト ボックス 8"/>
          <p:cNvSpPr txBox="1">
            <a:spLocks noChangeArrowheads="1"/>
          </p:cNvSpPr>
          <p:nvPr/>
        </p:nvSpPr>
        <p:spPr bwMode="auto">
          <a:xfrm>
            <a:off x="755576" y="3429000"/>
            <a:ext cx="7416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3200" dirty="0" smtClean="0">
                <a:latin typeface="ＭＳ ゴシック" pitchFamily="49" charset="-128"/>
                <a:ea typeface="ＭＳ ゴシック" pitchFamily="49" charset="-128"/>
              </a:rPr>
              <a:t>日本語指導が必要な子どもたちの教育</a:t>
            </a:r>
            <a:endParaRPr lang="en-US" altLang="ja-JP" sz="3200" dirty="0">
              <a:latin typeface="ＭＳ ゴシック" pitchFamily="49" charset="-128"/>
              <a:ea typeface="ＭＳ ゴシック" pitchFamily="49" charset="-128"/>
            </a:endParaRPr>
          </a:p>
          <a:p>
            <a:endParaRPr lang="ja-JP" altLang="en-US" dirty="0">
              <a:solidFill>
                <a:schemeClr val="accent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4822" name="テキスト ボックス 9"/>
          <p:cNvSpPr txBox="1">
            <a:spLocks noChangeArrowheads="1"/>
          </p:cNvSpPr>
          <p:nvPr/>
        </p:nvSpPr>
        <p:spPr bwMode="auto">
          <a:xfrm>
            <a:off x="1763688" y="5301208"/>
            <a:ext cx="5616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800" dirty="0"/>
              <a:t>外国人教育研修会資料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285750" y="1557338"/>
            <a:ext cx="8570913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平成２３年度設置校　</a:t>
            </a:r>
          </a:p>
          <a:p>
            <a:pPr>
              <a:spcBef>
                <a:spcPct val="50000"/>
              </a:spcBef>
            </a:pPr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小学校９校：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修学院，第四錦林，小栗栖，小栗栖宮山，池田，醍醐西，</a:t>
            </a:r>
          </a:p>
          <a:p>
            <a:pPr>
              <a:spcBef>
                <a:spcPct val="50000"/>
              </a:spcBef>
            </a:pP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</a:rPr>
              <a:t>　　　　　　　 向島藤の木，向島二の丸，日野</a:t>
            </a:r>
          </a:p>
          <a:p>
            <a:pPr>
              <a:spcBef>
                <a:spcPct val="50000"/>
              </a:spcBef>
            </a:pPr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中学校４校：小栗栖，栗陵，向島，向島東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4572000" y="908050"/>
            <a:ext cx="4321175" cy="576263"/>
          </a:xfrm>
          <a:prstGeom prst="rect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800" dirty="0">
                <a:ea typeface="AR明朝体U" pitchFamily="49" charset="-128"/>
              </a:rPr>
              <a:t>日本語教室担当教員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19063" y="914400"/>
            <a:ext cx="39608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800" dirty="0">
                <a:latin typeface="ＭＳ ゴシック" pitchFamily="49" charset="-128"/>
                <a:ea typeface="ＭＳ ゴシック" pitchFamily="49" charset="-128"/>
              </a:rPr>
              <a:t>①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日本語教室の設置</a:t>
            </a:r>
          </a:p>
        </p:txBody>
      </p:sp>
      <p:sp>
        <p:nvSpPr>
          <p:cNvPr id="55303" name="AutoShape 7"/>
          <p:cNvSpPr>
            <a:spLocks noChangeArrowheads="1"/>
          </p:cNvSpPr>
          <p:nvPr/>
        </p:nvSpPr>
        <p:spPr bwMode="auto">
          <a:xfrm>
            <a:off x="3635375" y="1052513"/>
            <a:ext cx="863600" cy="360362"/>
          </a:xfrm>
          <a:prstGeom prst="rightArrow">
            <a:avLst>
              <a:gd name="adj1" fmla="val 50000"/>
              <a:gd name="adj2" fmla="val 93851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137057" y="4738255"/>
            <a:ext cx="81994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③</a:t>
            </a: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日本語指導ボランティア」の派遣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143847" y="4017222"/>
            <a:ext cx="568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②</a:t>
            </a: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初期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日本語指導員の派遣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143838" y="5507864"/>
            <a:ext cx="8785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800" dirty="0">
                <a:latin typeface="ＭＳ ゴシック" pitchFamily="49" charset="-128"/>
                <a:ea typeface="ＭＳ ゴシック" pitchFamily="49" charset="-128"/>
              </a:rPr>
              <a:t>④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「通訳ボランティア」の派遣，行政通訳・相談事業</a:t>
            </a:r>
          </a:p>
        </p:txBody>
      </p:sp>
      <p:sp>
        <p:nvSpPr>
          <p:cNvPr id="12" name="Rectangle 51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 algn="ctr">
            <a:noFill/>
            <a:miter lim="800000"/>
            <a:headEnd/>
            <a:tailEnd/>
          </a:ln>
          <a:effectLst>
            <a:softEdge rad="63500"/>
          </a:effectLst>
        </p:spPr>
        <p:txBody>
          <a:bodyPr wrap="none" anchor="ctr"/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４．京都市の受入れ体制</a:t>
            </a:r>
            <a:r>
              <a:rPr lang="ja-JP" altLang="en-US" sz="32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250825" y="1268413"/>
            <a:ext cx="8569325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600" dirty="0"/>
              <a:t>・平成１９年度より派遣開始</a:t>
            </a:r>
            <a:endParaRPr lang="en-US" altLang="ja-JP" sz="3600" dirty="0"/>
          </a:p>
          <a:p>
            <a:r>
              <a:rPr lang="ja-JP" altLang="en-US" sz="3600" dirty="0"/>
              <a:t>・</a:t>
            </a:r>
            <a:r>
              <a:rPr lang="ja-JP" altLang="en-US" sz="3600" dirty="0">
                <a:solidFill>
                  <a:srgbClr val="FF0000"/>
                </a:solidFill>
              </a:rPr>
              <a:t>来日後３カ月</a:t>
            </a:r>
            <a:r>
              <a:rPr lang="ja-JP" altLang="en-US" sz="3600" dirty="0"/>
              <a:t>が派遣対象</a:t>
            </a:r>
            <a:endParaRPr lang="en-US" altLang="ja-JP" sz="3600" dirty="0"/>
          </a:p>
          <a:p>
            <a:r>
              <a:rPr lang="ja-JP" altLang="en-US" sz="3600" dirty="0"/>
              <a:t>・日本語指導の専門家が集中して</a:t>
            </a:r>
            <a:r>
              <a:rPr lang="ja-JP" altLang="en-US" sz="3600" dirty="0">
                <a:solidFill>
                  <a:srgbClr val="FF0000"/>
                </a:solidFill>
              </a:rPr>
              <a:t>日本語　</a:t>
            </a:r>
            <a:endParaRPr lang="en-US" altLang="ja-JP" sz="3600" dirty="0">
              <a:solidFill>
                <a:srgbClr val="FF0000"/>
              </a:solidFill>
            </a:endParaRPr>
          </a:p>
          <a:p>
            <a:r>
              <a:rPr lang="ja-JP" altLang="en-US" sz="3600" dirty="0">
                <a:solidFill>
                  <a:srgbClr val="FF0000"/>
                </a:solidFill>
              </a:rPr>
              <a:t>　指導を行う</a:t>
            </a:r>
            <a:endParaRPr lang="en-US" altLang="ja-JP" sz="3600" dirty="0">
              <a:solidFill>
                <a:srgbClr val="FF0000"/>
              </a:solidFill>
            </a:endParaRPr>
          </a:p>
          <a:p>
            <a:r>
              <a:rPr lang="ja-JP" altLang="en-US" sz="3600" dirty="0"/>
              <a:t>・週２回の派遣，１回１時間程度　</a:t>
            </a:r>
            <a:endParaRPr lang="en-US" altLang="ja-JP" sz="3600" dirty="0"/>
          </a:p>
          <a:p>
            <a:r>
              <a:rPr lang="ja-JP" altLang="en-US" sz="3600" dirty="0"/>
              <a:t>　　</a:t>
            </a:r>
            <a:r>
              <a:rPr lang="en-US" altLang="ja-JP" sz="3600" dirty="0"/>
              <a:t>※</a:t>
            </a:r>
            <a:r>
              <a:rPr lang="ja-JP" altLang="en-US" sz="3600" dirty="0">
                <a:solidFill>
                  <a:srgbClr val="FF0000"/>
                </a:solidFill>
              </a:rPr>
              <a:t>授業時間中の派遣も可能</a:t>
            </a:r>
            <a:endParaRPr lang="en-US" altLang="ja-JP" sz="3600" dirty="0">
              <a:solidFill>
                <a:srgbClr val="FF0000"/>
              </a:solidFill>
            </a:endParaRPr>
          </a:p>
          <a:p>
            <a:r>
              <a:rPr lang="ja-JP" altLang="en-US" sz="3600" dirty="0"/>
              <a:t>・</a:t>
            </a:r>
            <a:r>
              <a:rPr lang="ja-JP" altLang="en-US" sz="3600" dirty="0">
                <a:solidFill>
                  <a:srgbClr val="FF0000"/>
                </a:solidFill>
              </a:rPr>
              <a:t>小学校２５回，中学校３５回</a:t>
            </a:r>
            <a:r>
              <a:rPr lang="ja-JP" altLang="en-US" sz="3600" dirty="0"/>
              <a:t>が上限</a:t>
            </a:r>
            <a:endParaRPr lang="en-US" altLang="ja-JP" sz="3600" dirty="0"/>
          </a:p>
          <a:p>
            <a:r>
              <a:rPr lang="ja-JP" altLang="en-US" sz="3600" dirty="0"/>
              <a:t>・平成２３年１月末現在の派遣状況</a:t>
            </a:r>
            <a:endParaRPr lang="en-US" altLang="ja-JP" sz="3600" dirty="0"/>
          </a:p>
          <a:p>
            <a:r>
              <a:rPr lang="ja-JP" altLang="en-US" sz="3600" dirty="0"/>
              <a:t>　　小学校　５校　６名，中学校　３校　３名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179512" y="476672"/>
            <a:ext cx="568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②</a:t>
            </a: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初期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日本語指導員の派遣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250825" y="1268413"/>
            <a:ext cx="85693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600" dirty="0"/>
              <a:t>・平成１１年度より派遣開始</a:t>
            </a:r>
            <a:endParaRPr lang="en-US" altLang="ja-JP" sz="3600" dirty="0"/>
          </a:p>
          <a:p>
            <a:r>
              <a:rPr lang="ja-JP" altLang="en-US" sz="3600" dirty="0"/>
              <a:t>・</a:t>
            </a:r>
            <a:r>
              <a:rPr lang="ja-JP" altLang="en-US" sz="3600" dirty="0">
                <a:solidFill>
                  <a:srgbClr val="FF0000"/>
                </a:solidFill>
              </a:rPr>
              <a:t>日本国籍，日本生まれの児童生徒も対象</a:t>
            </a:r>
            <a:endParaRPr lang="en-US" altLang="ja-JP" sz="3600" dirty="0">
              <a:solidFill>
                <a:srgbClr val="FF0000"/>
              </a:solidFill>
            </a:endParaRPr>
          </a:p>
          <a:p>
            <a:r>
              <a:rPr lang="ja-JP" altLang="en-US" sz="3600" dirty="0"/>
              <a:t>・ボランティアが日本語支援を行う</a:t>
            </a:r>
            <a:endParaRPr lang="en-US" altLang="ja-JP" sz="3600" dirty="0">
              <a:solidFill>
                <a:srgbClr val="FF0000"/>
              </a:solidFill>
            </a:endParaRPr>
          </a:p>
          <a:p>
            <a:r>
              <a:rPr lang="ja-JP" altLang="en-US" sz="3600" dirty="0"/>
              <a:t>・週１回の派遣，１回１時間程度　</a:t>
            </a:r>
            <a:endParaRPr lang="en-US" altLang="ja-JP" sz="3600" dirty="0"/>
          </a:p>
          <a:p>
            <a:r>
              <a:rPr lang="ja-JP" altLang="en-US" sz="3600" dirty="0"/>
              <a:t>　　</a:t>
            </a:r>
            <a:r>
              <a:rPr lang="en-US" altLang="ja-JP" sz="3600" dirty="0"/>
              <a:t>※</a:t>
            </a:r>
            <a:r>
              <a:rPr lang="ja-JP" altLang="en-US" sz="3600" dirty="0">
                <a:solidFill>
                  <a:srgbClr val="FF0000"/>
                </a:solidFill>
              </a:rPr>
              <a:t>放課後の派遣が原則</a:t>
            </a:r>
            <a:endParaRPr lang="en-US" altLang="ja-JP" sz="3600" dirty="0">
              <a:solidFill>
                <a:srgbClr val="FF0000"/>
              </a:solidFill>
            </a:endParaRPr>
          </a:p>
          <a:p>
            <a:r>
              <a:rPr lang="ja-JP" altLang="en-US" sz="3600" dirty="0"/>
              <a:t>・</a:t>
            </a:r>
            <a:r>
              <a:rPr lang="ja-JP" altLang="en-US" sz="3600" dirty="0">
                <a:solidFill>
                  <a:srgbClr val="FF0000"/>
                </a:solidFill>
              </a:rPr>
              <a:t>小学校・中学校とのに年間５２回</a:t>
            </a:r>
            <a:r>
              <a:rPr lang="ja-JP" altLang="en-US" sz="3600" dirty="0"/>
              <a:t>が上限</a:t>
            </a:r>
            <a:endParaRPr lang="en-US" altLang="ja-JP" sz="3600" dirty="0"/>
          </a:p>
          <a:p>
            <a:r>
              <a:rPr lang="ja-JP" altLang="en-US" sz="3600" dirty="0"/>
              <a:t>・平成２３年１月末現在の派遣状況</a:t>
            </a:r>
            <a:endParaRPr lang="en-US" altLang="ja-JP" sz="3600" dirty="0"/>
          </a:p>
          <a:p>
            <a:r>
              <a:rPr lang="ja-JP" altLang="en-US" sz="3600" dirty="0"/>
              <a:t>　小学校　４７校５５名，中学校　２１校４５名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79512" y="404664"/>
            <a:ext cx="81994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③</a:t>
            </a:r>
            <a:r>
              <a:rPr lang="ja-JP" altLang="en-US" sz="2800" dirty="0" smtClean="0">
                <a:latin typeface="ＭＳ ゴシック" pitchFamily="49" charset="-128"/>
                <a:ea typeface="ＭＳ ゴシック" pitchFamily="49" charset="-128"/>
              </a:rPr>
              <a:t>「</a:t>
            </a: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日本語指導ボランティア」の派遣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544513" y="3556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 sz="2400" dirty="0">
              <a:ea typeface="HG創英角ｺﾞｼｯｸUB" pitchFamily="49" charset="-128"/>
            </a:endParaRPr>
          </a:p>
        </p:txBody>
      </p:sp>
      <p:sp>
        <p:nvSpPr>
          <p:cNvPr id="20483" name="Oval 7"/>
          <p:cNvSpPr>
            <a:spLocks noChangeArrowheads="1"/>
          </p:cNvSpPr>
          <p:nvPr/>
        </p:nvSpPr>
        <p:spPr bwMode="auto">
          <a:xfrm>
            <a:off x="1690688" y="1341438"/>
            <a:ext cx="5761037" cy="50403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/>
          <a:lstStyle/>
          <a:p>
            <a:pPr algn="ctr"/>
            <a:endParaRPr lang="en-US" altLang="ja-JP" sz="3200" dirty="0">
              <a:ea typeface="ＭＳ ゴシック" pitchFamily="49" charset="-128"/>
            </a:endParaRPr>
          </a:p>
          <a:p>
            <a:pPr algn="ctr"/>
            <a:endParaRPr lang="en-US" altLang="ja-JP" sz="2800" dirty="0">
              <a:ea typeface="ＭＳ ゴシック" pitchFamily="49" charset="-128"/>
            </a:endParaRPr>
          </a:p>
          <a:p>
            <a:pPr algn="ctr"/>
            <a:r>
              <a:rPr lang="ja-JP" altLang="en-US" sz="2800" dirty="0">
                <a:ea typeface="ＭＳ ゴシック" pitchFamily="49" charset="-128"/>
              </a:rPr>
              <a:t>学校生活</a:t>
            </a:r>
            <a:endParaRPr lang="ja-JP" altLang="en-US" sz="3600" dirty="0">
              <a:ea typeface="ＭＳ ゴシック" pitchFamily="49" charset="-128"/>
            </a:endParaRPr>
          </a:p>
        </p:txBody>
      </p:sp>
      <p:sp>
        <p:nvSpPr>
          <p:cNvPr id="70664" name="Oval 8"/>
          <p:cNvSpPr>
            <a:spLocks noChangeArrowheads="1"/>
          </p:cNvSpPr>
          <p:nvPr/>
        </p:nvSpPr>
        <p:spPr bwMode="auto">
          <a:xfrm>
            <a:off x="4140200" y="1484313"/>
            <a:ext cx="2016125" cy="129698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b="1" dirty="0">
                <a:ea typeface="HG明朝B" pitchFamily="17" charset="-128"/>
              </a:rPr>
              <a:t>日本語教室</a:t>
            </a:r>
          </a:p>
          <a:p>
            <a:pPr algn="ctr"/>
            <a:r>
              <a:rPr lang="ja-JP" altLang="en-US" sz="2400" b="1" dirty="0">
                <a:ea typeface="HG明朝B" pitchFamily="17" charset="-128"/>
              </a:rPr>
              <a:t>抽出指導</a:t>
            </a:r>
          </a:p>
        </p:txBody>
      </p:sp>
      <p:sp>
        <p:nvSpPr>
          <p:cNvPr id="70665" name="Oval 9"/>
          <p:cNvSpPr>
            <a:spLocks noChangeArrowheads="1"/>
          </p:cNvSpPr>
          <p:nvPr/>
        </p:nvSpPr>
        <p:spPr bwMode="auto">
          <a:xfrm>
            <a:off x="2627313" y="4724400"/>
            <a:ext cx="2089150" cy="14414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b="1" dirty="0">
                <a:ea typeface="HG明朝B" pitchFamily="17" charset="-128"/>
              </a:rPr>
              <a:t>抽出での</a:t>
            </a:r>
          </a:p>
          <a:p>
            <a:pPr algn="ctr"/>
            <a:r>
              <a:rPr lang="ja-JP" altLang="en-US" sz="2400" b="1" dirty="0">
                <a:ea typeface="HG明朝B" pitchFamily="17" charset="-128"/>
              </a:rPr>
              <a:t>初期日本語</a:t>
            </a:r>
          </a:p>
          <a:p>
            <a:pPr algn="ctr"/>
            <a:r>
              <a:rPr lang="ja-JP" altLang="en-US" sz="2400" b="1" dirty="0">
                <a:ea typeface="HG明朝B" pitchFamily="17" charset="-128"/>
              </a:rPr>
              <a:t>指導</a:t>
            </a:r>
          </a:p>
        </p:txBody>
      </p:sp>
      <p:sp>
        <p:nvSpPr>
          <p:cNvPr id="70666" name="Oval 10"/>
          <p:cNvSpPr>
            <a:spLocks noChangeArrowheads="1"/>
          </p:cNvSpPr>
          <p:nvPr/>
        </p:nvSpPr>
        <p:spPr bwMode="auto">
          <a:xfrm>
            <a:off x="179388" y="1196975"/>
            <a:ext cx="2089150" cy="15113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b="1" dirty="0">
                <a:ea typeface="HG明朝B" pitchFamily="17" charset="-128"/>
              </a:rPr>
              <a:t>日本語指導</a:t>
            </a:r>
          </a:p>
          <a:p>
            <a:pPr algn="ctr"/>
            <a:r>
              <a:rPr lang="ja-JP" altLang="en-US" sz="2400" b="1" dirty="0">
                <a:ea typeface="HG明朝B" pitchFamily="17" charset="-128"/>
              </a:rPr>
              <a:t>ボランティア</a:t>
            </a:r>
          </a:p>
          <a:p>
            <a:pPr algn="ctr"/>
            <a:r>
              <a:rPr lang="ja-JP" altLang="en-US" sz="2400" b="1" dirty="0">
                <a:ea typeface="HG明朝B" pitchFamily="17" charset="-128"/>
              </a:rPr>
              <a:t>の指導</a:t>
            </a:r>
          </a:p>
        </p:txBody>
      </p:sp>
      <p:sp>
        <p:nvSpPr>
          <p:cNvPr id="70667" name="Oval 11"/>
          <p:cNvSpPr>
            <a:spLocks noChangeArrowheads="1"/>
          </p:cNvSpPr>
          <p:nvPr/>
        </p:nvSpPr>
        <p:spPr bwMode="auto">
          <a:xfrm>
            <a:off x="6804025" y="4941888"/>
            <a:ext cx="2339975" cy="15113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b="1" dirty="0">
                <a:ea typeface="HG明朝B" pitchFamily="17" charset="-128"/>
              </a:rPr>
              <a:t>日本語教室</a:t>
            </a:r>
          </a:p>
          <a:p>
            <a:pPr algn="ctr"/>
            <a:r>
              <a:rPr lang="ja-JP" altLang="en-US" sz="2400" b="1" dirty="0">
                <a:ea typeface="HG明朝B" pitchFamily="17" charset="-128"/>
              </a:rPr>
              <a:t>放課後学習</a:t>
            </a:r>
          </a:p>
        </p:txBody>
      </p:sp>
      <p:sp>
        <p:nvSpPr>
          <p:cNvPr id="70668" name="AutoShape 12"/>
          <p:cNvSpPr>
            <a:spLocks noChangeArrowheads="1"/>
          </p:cNvSpPr>
          <p:nvPr/>
        </p:nvSpPr>
        <p:spPr bwMode="auto">
          <a:xfrm>
            <a:off x="5940425" y="908050"/>
            <a:ext cx="2951163" cy="719138"/>
          </a:xfrm>
          <a:prstGeom prst="wedgeRectCallout">
            <a:avLst>
              <a:gd name="adj1" fmla="val -42361"/>
              <a:gd name="adj2" fmla="val 82449"/>
            </a:avLst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3200" dirty="0"/>
              <a:t>毎日１～２時間</a:t>
            </a:r>
          </a:p>
        </p:txBody>
      </p:sp>
      <p:sp>
        <p:nvSpPr>
          <p:cNvPr id="70669" name="AutoShape 13"/>
          <p:cNvSpPr>
            <a:spLocks noChangeArrowheads="1"/>
          </p:cNvSpPr>
          <p:nvPr/>
        </p:nvSpPr>
        <p:spPr bwMode="auto">
          <a:xfrm>
            <a:off x="4572000" y="5949950"/>
            <a:ext cx="2247900" cy="719138"/>
          </a:xfrm>
          <a:prstGeom prst="wedgeRectCallout">
            <a:avLst>
              <a:gd name="adj1" fmla="val 65394"/>
              <a:gd name="adj2" fmla="val -111"/>
            </a:avLst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3200" dirty="0"/>
              <a:t>週に数時間</a:t>
            </a:r>
          </a:p>
        </p:txBody>
      </p:sp>
      <p:sp>
        <p:nvSpPr>
          <p:cNvPr id="70670" name="AutoShape 14"/>
          <p:cNvSpPr>
            <a:spLocks noChangeArrowheads="1"/>
          </p:cNvSpPr>
          <p:nvPr/>
        </p:nvSpPr>
        <p:spPr bwMode="auto">
          <a:xfrm>
            <a:off x="2195513" y="908050"/>
            <a:ext cx="2160587" cy="719138"/>
          </a:xfrm>
          <a:prstGeom prst="wedgeRectCallout">
            <a:avLst>
              <a:gd name="adj1" fmla="val -43606"/>
              <a:gd name="adj2" fmla="val 84218"/>
            </a:avLst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3200" dirty="0"/>
              <a:t>週に１時間</a:t>
            </a:r>
          </a:p>
        </p:txBody>
      </p:sp>
      <p:sp>
        <p:nvSpPr>
          <p:cNvPr id="70671" name="AutoShape 15"/>
          <p:cNvSpPr>
            <a:spLocks noChangeArrowheads="1"/>
          </p:cNvSpPr>
          <p:nvPr/>
        </p:nvSpPr>
        <p:spPr bwMode="auto">
          <a:xfrm>
            <a:off x="395288" y="5949950"/>
            <a:ext cx="2303462" cy="719138"/>
          </a:xfrm>
          <a:prstGeom prst="wedgeRectCallout">
            <a:avLst>
              <a:gd name="adj1" fmla="val 43037"/>
              <a:gd name="adj2" fmla="val -87306"/>
            </a:avLst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3200" dirty="0"/>
              <a:t>週に２時間</a:t>
            </a:r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2097088" y="3065463"/>
            <a:ext cx="5041900" cy="14652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3600" dirty="0">
                <a:solidFill>
                  <a:srgbClr val="FFFF00"/>
                </a:solidFill>
                <a:ea typeface="HG創英角ｺﾞｼｯｸUB" pitchFamily="49" charset="-128"/>
              </a:rPr>
              <a:t>在籍学級の授業時間</a:t>
            </a:r>
          </a:p>
          <a:p>
            <a:pPr algn="ctr">
              <a:spcBef>
                <a:spcPct val="50000"/>
              </a:spcBef>
            </a:pPr>
            <a:r>
              <a:rPr lang="ja-JP" altLang="en-US" sz="3600" dirty="0">
                <a:solidFill>
                  <a:srgbClr val="FFFF00"/>
                </a:solidFill>
                <a:ea typeface="HG創英角ｺﾞｼｯｸUB" pitchFamily="49" charset="-128"/>
              </a:rPr>
              <a:t>　毎日６時間</a:t>
            </a:r>
          </a:p>
        </p:txBody>
      </p:sp>
      <p:sp>
        <p:nvSpPr>
          <p:cNvPr id="15" name="Rectangle 51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 algn="ctr">
            <a:noFill/>
            <a:miter lim="800000"/>
            <a:headEnd/>
            <a:tailEnd/>
          </a:ln>
          <a:effectLst>
            <a:softEdge rad="63500"/>
          </a:effectLst>
        </p:spPr>
        <p:txBody>
          <a:bodyPr wrap="none" anchor="ctr"/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５．在籍学級での支援の必要性</a:t>
            </a:r>
            <a:r>
              <a:rPr lang="ja-JP" altLang="en-US" sz="32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1619250" y="3429000"/>
            <a:ext cx="58324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 dirty="0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4572000" y="1952625"/>
            <a:ext cx="0" cy="295275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 dirty="0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-34925" y="3198813"/>
            <a:ext cx="1366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dirty="0"/>
              <a:t>場面依存度　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7797800" y="3214688"/>
            <a:ext cx="1384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dirty="0"/>
              <a:t>場面依存度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635896" y="1052736"/>
            <a:ext cx="17986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dirty="0"/>
              <a:t>認知力必要度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707904" y="5517232"/>
            <a:ext cx="1787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dirty="0"/>
              <a:t>認知力必要度</a:t>
            </a: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4319588" y="1557338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dirty="0"/>
              <a:t>低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4319588" y="5013325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dirty="0"/>
              <a:t>高</a:t>
            </a: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5003800" y="3933825"/>
            <a:ext cx="3240088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>
                <a:ea typeface="HG明朝B" pitchFamily="17" charset="-128"/>
              </a:rPr>
              <a:t>算数の文章題</a:t>
            </a:r>
          </a:p>
          <a:p>
            <a:pPr>
              <a:spcBef>
                <a:spcPct val="50000"/>
              </a:spcBef>
            </a:pPr>
            <a:r>
              <a:rPr lang="ja-JP" altLang="en-US" sz="2400" dirty="0">
                <a:ea typeface="HG明朝B" pitchFamily="17" charset="-128"/>
              </a:rPr>
              <a:t>論文を書く・詩を書く</a:t>
            </a: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1116013" y="1844675"/>
            <a:ext cx="2662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>
                <a:ea typeface="HG明朝B" pitchFamily="17" charset="-128"/>
              </a:rPr>
              <a:t>日常の簡単な会話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250825" y="6237288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/>
              <a:t>カミンズ　</a:t>
            </a:r>
            <a:r>
              <a:rPr lang="en-US" altLang="ja-JP" dirty="0"/>
              <a:t>1984a:139</a:t>
            </a:r>
            <a:r>
              <a:rPr lang="ja-JP" altLang="en-US" dirty="0"/>
              <a:t>より作成　コミュニケーションにおける認知力必要度と場面依存度</a:t>
            </a:r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1331913" y="3244850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dirty="0"/>
              <a:t>高</a:t>
            </a:r>
          </a:p>
        </p:txBody>
      </p:sp>
      <p:sp>
        <p:nvSpPr>
          <p:cNvPr id="72721" name="Text Box 17"/>
          <p:cNvSpPr txBox="1">
            <a:spLocks noChangeArrowheads="1"/>
          </p:cNvSpPr>
          <p:nvPr/>
        </p:nvSpPr>
        <p:spPr bwMode="auto">
          <a:xfrm>
            <a:off x="7366000" y="323056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dirty="0"/>
              <a:t>低</a:t>
            </a:r>
          </a:p>
        </p:txBody>
      </p:sp>
      <p:sp>
        <p:nvSpPr>
          <p:cNvPr id="72723" name="Oval 19"/>
          <p:cNvSpPr>
            <a:spLocks noChangeArrowheads="1"/>
          </p:cNvSpPr>
          <p:nvPr/>
        </p:nvSpPr>
        <p:spPr bwMode="auto">
          <a:xfrm>
            <a:off x="4746625" y="3616325"/>
            <a:ext cx="3600450" cy="1655763"/>
          </a:xfrm>
          <a:prstGeom prst="ellipse">
            <a:avLst/>
          </a:prstGeom>
          <a:noFill/>
          <a:ln w="76200" cmpd="tri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755650" y="2492375"/>
            <a:ext cx="3384550" cy="504825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ゴシック" pitchFamily="49" charset="-128"/>
                <a:ea typeface="ＭＳ ゴシック" pitchFamily="49" charset="-128"/>
              </a:rPr>
              <a:t>習得まで１年～２年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5508625" y="5373688"/>
            <a:ext cx="3384550" cy="503237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solidFill>
                  <a:srgbClr val="FFFF00"/>
                </a:solidFill>
                <a:latin typeface="ＭＳ ゴシック" pitchFamily="49" charset="-128"/>
                <a:ea typeface="ＭＳ ゴシック" pitchFamily="49" charset="-128"/>
              </a:rPr>
              <a:t>習得まで５年～７年</a:t>
            </a:r>
          </a:p>
        </p:txBody>
      </p:sp>
      <p:sp>
        <p:nvSpPr>
          <p:cNvPr id="21" name="Rectangle 51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 algn="ctr">
            <a:noFill/>
            <a:miter lim="800000"/>
            <a:headEnd/>
            <a:tailEnd/>
          </a:ln>
          <a:effectLst>
            <a:softEdge rad="63500"/>
          </a:effectLst>
        </p:spPr>
        <p:txBody>
          <a:bodyPr wrap="none" anchor="ctr"/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６．生活言語と学習言語</a:t>
            </a:r>
            <a:endParaRPr lang="ja-JP" altLang="en-US" sz="32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7" grpId="0"/>
      <p:bldP spid="72718" grpId="0"/>
      <p:bldP spid="72723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250825" y="1125538"/>
            <a:ext cx="501650" cy="5500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000" b="1" dirty="0">
                <a:ea typeface="AR明朝体U" pitchFamily="49" charset="-128"/>
              </a:rPr>
              <a:t>教科学習は日本語がわかるようになってから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763713" y="1089025"/>
            <a:ext cx="561975" cy="5500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400" b="1" dirty="0">
                <a:solidFill>
                  <a:srgbClr val="FF0000"/>
                </a:solidFill>
                <a:ea typeface="AR明朝体U" pitchFamily="49" charset="-128"/>
              </a:rPr>
              <a:t>その間の学習内容がぬけおちる</a:t>
            </a:r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900113" y="3213100"/>
            <a:ext cx="792162" cy="431800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62471" name="AutoShape 7"/>
          <p:cNvSpPr>
            <a:spLocks noChangeArrowheads="1"/>
          </p:cNvSpPr>
          <p:nvPr/>
        </p:nvSpPr>
        <p:spPr bwMode="auto">
          <a:xfrm>
            <a:off x="2484438" y="1557338"/>
            <a:ext cx="1871662" cy="792162"/>
          </a:xfrm>
          <a:prstGeom prst="rightArrow">
            <a:avLst>
              <a:gd name="adj1" fmla="val 50000"/>
              <a:gd name="adj2" fmla="val 5906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 dirty="0">
                <a:ea typeface="HG明朝B" pitchFamily="17" charset="-128"/>
              </a:rPr>
              <a:t>長　期　滞　在</a:t>
            </a:r>
          </a:p>
        </p:txBody>
      </p:sp>
      <p:sp>
        <p:nvSpPr>
          <p:cNvPr id="62472" name="AutoShape 8"/>
          <p:cNvSpPr>
            <a:spLocks noChangeArrowheads="1"/>
          </p:cNvSpPr>
          <p:nvPr/>
        </p:nvSpPr>
        <p:spPr bwMode="auto">
          <a:xfrm>
            <a:off x="2484438" y="4773613"/>
            <a:ext cx="1973262" cy="792162"/>
          </a:xfrm>
          <a:prstGeom prst="rightArrow">
            <a:avLst>
              <a:gd name="adj1" fmla="val 50000"/>
              <a:gd name="adj2" fmla="val 6227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b="1" dirty="0">
                <a:ea typeface="HG明朝B" pitchFamily="17" charset="-128"/>
              </a:rPr>
              <a:t>短　期　滞　在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4445000" y="1327150"/>
            <a:ext cx="3092450" cy="1198563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50000">
                <a:srgbClr val="336699"/>
              </a:gs>
              <a:gs pos="100000">
                <a:schemeClr val="tx1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2800" dirty="0">
                <a:solidFill>
                  <a:schemeClr val="bg1"/>
                </a:solidFill>
                <a:latin typeface="Arial" charset="0"/>
                <a:ea typeface="HG明朝B" pitchFamily="17" charset="-128"/>
              </a:rPr>
              <a:t>学習の遅れが残る　　</a:t>
            </a:r>
          </a:p>
          <a:p>
            <a:pPr algn="ctr">
              <a:spcBef>
                <a:spcPct val="50000"/>
              </a:spcBef>
              <a:defRPr/>
            </a:pPr>
            <a:r>
              <a:rPr lang="ja-JP" altLang="en-US" sz="2800" dirty="0">
                <a:solidFill>
                  <a:schemeClr val="bg1"/>
                </a:solidFill>
                <a:latin typeface="Arial" charset="0"/>
                <a:ea typeface="HG明朝B" pitchFamily="17" charset="-128"/>
              </a:rPr>
              <a:t>進路実現が困難</a:t>
            </a: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4572000" y="4706938"/>
            <a:ext cx="3024188" cy="98425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50000">
                <a:srgbClr val="336699"/>
              </a:gs>
              <a:gs pos="100000">
                <a:schemeClr val="tx1"/>
              </a:gs>
            </a:gsLst>
            <a:lin ang="5400000" scaled="1"/>
          </a:gradFill>
          <a:ln w="38100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2800" dirty="0">
                <a:solidFill>
                  <a:schemeClr val="bg1"/>
                </a:solidFill>
                <a:latin typeface="Arial" charset="0"/>
                <a:ea typeface="HG明朝B" pitchFamily="17" charset="-128"/>
              </a:rPr>
              <a:t>母国に戻ってからの学習が困難</a:t>
            </a: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7884368" y="692696"/>
            <a:ext cx="1046163" cy="5976937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</a:gra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/>
              <a:t>　</a:t>
            </a:r>
            <a:r>
              <a:rPr lang="ja-JP" altLang="en-US" sz="2800" dirty="0"/>
              <a:t>早い段階から教科の学習内容が理解できるための支援を考える</a:t>
            </a:r>
          </a:p>
        </p:txBody>
      </p:sp>
      <p:sp>
        <p:nvSpPr>
          <p:cNvPr id="12" name="Rectangle 51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 algn="ctr">
            <a:noFill/>
            <a:miter lim="800000"/>
            <a:headEnd/>
            <a:tailEnd/>
          </a:ln>
          <a:effectLst>
            <a:softEdge rad="63500"/>
          </a:effectLst>
        </p:spPr>
        <p:txBody>
          <a:bodyPr wrap="none" anchor="ctr"/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７．早い段階からの学習言語獲得</a:t>
            </a:r>
            <a:endParaRPr lang="ja-JP" altLang="en-US" sz="32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0" y="333375"/>
            <a:ext cx="91440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en-US" sz="3200" dirty="0">
              <a:ea typeface="ＭＳ ゴシック" pitchFamily="49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3200" dirty="0">
                <a:ea typeface="ＭＳ ゴシック" pitchFamily="49" charset="-128"/>
              </a:rPr>
              <a:t>①学習内容そのものが未習得，未経験</a:t>
            </a:r>
          </a:p>
          <a:p>
            <a:pPr>
              <a:spcBef>
                <a:spcPct val="50000"/>
              </a:spcBef>
            </a:pPr>
            <a:r>
              <a:rPr lang="ja-JP" altLang="en-US" sz="3200" dirty="0">
                <a:ea typeface="ＭＳ ゴシック" pitchFamily="49" charset="-128"/>
              </a:rPr>
              <a:t>②母国との学習形態や指導方法の相違</a:t>
            </a:r>
          </a:p>
          <a:p>
            <a:pPr>
              <a:spcBef>
                <a:spcPct val="50000"/>
              </a:spcBef>
            </a:pPr>
            <a:r>
              <a:rPr lang="ja-JP" altLang="en-US" sz="3200" dirty="0">
                <a:ea typeface="ＭＳ ゴシック" pitchFamily="49" charset="-128"/>
              </a:rPr>
              <a:t>③日本の文化背景や生活習慣に関しての知識不足</a:t>
            </a:r>
          </a:p>
          <a:p>
            <a:pPr>
              <a:spcBef>
                <a:spcPct val="50000"/>
              </a:spcBef>
            </a:pPr>
            <a:r>
              <a:rPr lang="ja-JP" altLang="en-US" sz="3200" dirty="0">
                <a:ea typeface="ＭＳ ゴシック" pitchFamily="49" charset="-128"/>
              </a:rPr>
              <a:t>④多人数への発話を聞き取る力の不足</a:t>
            </a:r>
          </a:p>
          <a:p>
            <a:pPr>
              <a:spcBef>
                <a:spcPct val="50000"/>
              </a:spcBef>
            </a:pPr>
            <a:r>
              <a:rPr lang="ja-JP" altLang="en-US" sz="3200" dirty="0">
                <a:ea typeface="ＭＳ ゴシック" pitchFamily="49" charset="-128"/>
              </a:rPr>
              <a:t>⑤理解できた内容を表現する力の不足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3924300" y="4724400"/>
            <a:ext cx="1096963" cy="100806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 dirty="0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132897" y="5843883"/>
            <a:ext cx="8893175" cy="790575"/>
          </a:xfrm>
          <a:prstGeom prst="flowChartTerminator">
            <a:avLst/>
          </a:prstGeom>
          <a:gradFill rotWithShape="1">
            <a:gsLst>
              <a:gs pos="0">
                <a:srgbClr val="0033CC">
                  <a:alpha val="73000"/>
                </a:srgbClr>
              </a:gs>
              <a:gs pos="50000">
                <a:srgbClr val="000099">
                  <a:alpha val="70000"/>
                </a:srgbClr>
              </a:gs>
              <a:gs pos="100000">
                <a:srgbClr val="0033CC">
                  <a:alpha val="73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3200" dirty="0">
                <a:solidFill>
                  <a:srgbClr val="FFFFFF"/>
                </a:solidFill>
                <a:ea typeface="HG創英角ｺﾞｼｯｸUB" pitchFamily="49" charset="-128"/>
              </a:rPr>
              <a:t>母国での生活経験・学習経験の把握</a:t>
            </a:r>
          </a:p>
        </p:txBody>
      </p:sp>
      <p:sp>
        <p:nvSpPr>
          <p:cNvPr id="6" name="Rectangle 51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 algn="ctr">
            <a:noFill/>
            <a:miter lim="800000"/>
            <a:headEnd/>
            <a:tailEnd/>
          </a:ln>
          <a:effectLst>
            <a:softEdge rad="63500"/>
          </a:effectLst>
        </p:spPr>
        <p:txBody>
          <a:bodyPr wrap="none" anchor="ctr"/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８．在籍学級での一斉授業に困難を感じる要因</a:t>
            </a:r>
            <a:endParaRPr lang="ja-JP" altLang="en-US" sz="32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139855" y="207818"/>
            <a:ext cx="7092280" cy="647700"/>
          </a:xfrm>
          <a:prstGeom prst="flowChartTerminator">
            <a:avLst/>
          </a:prstGeom>
          <a:gradFill rotWithShape="1">
            <a:gsLst>
              <a:gs pos="0">
                <a:srgbClr val="0033CC">
                  <a:alpha val="73000"/>
                </a:srgbClr>
              </a:gs>
              <a:gs pos="50000">
                <a:srgbClr val="000099">
                  <a:alpha val="70000"/>
                </a:srgbClr>
              </a:gs>
              <a:gs pos="100000">
                <a:srgbClr val="0033CC">
                  <a:alpha val="73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2800" dirty="0">
                <a:solidFill>
                  <a:srgbClr val="FFFFFF"/>
                </a:solidFill>
                <a:latin typeface="Arial" charset="0"/>
                <a:ea typeface="HG明朝B" pitchFamily="17" charset="-128"/>
              </a:rPr>
              <a:t>①学習内容そのものが未習得，未経験</a:t>
            </a:r>
          </a:p>
        </p:txBody>
      </p: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539750" y="1196975"/>
            <a:ext cx="8208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3200" dirty="0"/>
              <a:t>学習する教科や内容は国によって様々</a:t>
            </a:r>
          </a:p>
        </p:txBody>
      </p:sp>
      <p:sp>
        <p:nvSpPr>
          <p:cNvPr id="4" name="下矢印 3"/>
          <p:cNvSpPr/>
          <p:nvPr/>
        </p:nvSpPr>
        <p:spPr>
          <a:xfrm>
            <a:off x="4356100" y="1989138"/>
            <a:ext cx="576263" cy="79216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395288" y="3068638"/>
            <a:ext cx="83534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3200" dirty="0"/>
              <a:t>「この学年であれば，これは理解できるだろう。」</a:t>
            </a:r>
          </a:p>
        </p:txBody>
      </p:sp>
      <p:sp>
        <p:nvSpPr>
          <p:cNvPr id="6" name="乗算記号 5"/>
          <p:cNvSpPr/>
          <p:nvPr/>
        </p:nvSpPr>
        <p:spPr>
          <a:xfrm>
            <a:off x="684213" y="2060575"/>
            <a:ext cx="7954962" cy="2232025"/>
          </a:xfrm>
          <a:prstGeom prst="mathMultiply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7" name="下矢印 6"/>
          <p:cNvSpPr/>
          <p:nvPr/>
        </p:nvSpPr>
        <p:spPr>
          <a:xfrm>
            <a:off x="4356100" y="3860800"/>
            <a:ext cx="576263" cy="1008063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1259632" y="4941168"/>
            <a:ext cx="6984776" cy="790575"/>
          </a:xfrm>
          <a:prstGeom prst="flowChartTerminator">
            <a:avLst/>
          </a:prstGeom>
          <a:gradFill rotWithShape="1">
            <a:gsLst>
              <a:gs pos="0">
                <a:srgbClr val="0033CC">
                  <a:alpha val="73000"/>
                </a:srgbClr>
              </a:gs>
              <a:gs pos="50000">
                <a:srgbClr val="000099">
                  <a:alpha val="70000"/>
                </a:srgbClr>
              </a:gs>
              <a:gs pos="100000">
                <a:srgbClr val="0033CC">
                  <a:alpha val="73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3200" dirty="0">
                <a:solidFill>
                  <a:srgbClr val="FFFFFF"/>
                </a:solidFill>
                <a:ea typeface="HG創英角ｺﾞｼｯｸUB" pitchFamily="49" charset="-128"/>
              </a:rPr>
              <a:t>母国での学習経験の把握</a:t>
            </a:r>
          </a:p>
        </p:txBody>
      </p:sp>
      <p:sp>
        <p:nvSpPr>
          <p:cNvPr id="12" name="四角形吹き出し 11"/>
          <p:cNvSpPr/>
          <p:nvPr/>
        </p:nvSpPr>
        <p:spPr>
          <a:xfrm>
            <a:off x="323850" y="5949950"/>
            <a:ext cx="8569325" cy="647700"/>
          </a:xfrm>
          <a:prstGeom prst="wedgeRectCallout">
            <a:avLst>
              <a:gd name="adj1" fmla="val -47"/>
              <a:gd name="adj2" fmla="val -9569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母国で学習していた教科，学習進度など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7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50723" y="141134"/>
            <a:ext cx="7092280" cy="647700"/>
          </a:xfrm>
          <a:prstGeom prst="flowChartTerminator">
            <a:avLst/>
          </a:prstGeom>
          <a:gradFill rotWithShape="1">
            <a:gsLst>
              <a:gs pos="0">
                <a:srgbClr val="0033CC">
                  <a:alpha val="73000"/>
                </a:srgbClr>
              </a:gs>
              <a:gs pos="50000">
                <a:srgbClr val="000099">
                  <a:alpha val="70000"/>
                </a:srgbClr>
              </a:gs>
              <a:gs pos="100000">
                <a:srgbClr val="0033CC">
                  <a:alpha val="73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2800" dirty="0">
                <a:solidFill>
                  <a:srgbClr val="FFFFFF"/>
                </a:solidFill>
                <a:latin typeface="Arial" charset="0"/>
                <a:ea typeface="HG明朝B" pitchFamily="17" charset="-128"/>
              </a:rPr>
              <a:t>②母国との学習形態や指導方法の相違</a:t>
            </a:r>
          </a:p>
        </p:txBody>
      </p: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466725" y="955675"/>
            <a:ext cx="82089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3200" dirty="0"/>
              <a:t>学習形態や指導方法は国によって様々</a:t>
            </a:r>
          </a:p>
        </p:txBody>
      </p:sp>
      <p:sp>
        <p:nvSpPr>
          <p:cNvPr id="4" name="下矢印 3"/>
          <p:cNvSpPr/>
          <p:nvPr/>
        </p:nvSpPr>
        <p:spPr>
          <a:xfrm>
            <a:off x="4311650" y="1627188"/>
            <a:ext cx="576263" cy="79216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433388" y="2549525"/>
            <a:ext cx="83534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3200" dirty="0"/>
              <a:t>「体育」は体操服に着替えて，全員が活動する。</a:t>
            </a:r>
          </a:p>
        </p:txBody>
      </p:sp>
      <p:sp>
        <p:nvSpPr>
          <p:cNvPr id="6" name="乗算記号 5"/>
          <p:cNvSpPr/>
          <p:nvPr/>
        </p:nvSpPr>
        <p:spPr>
          <a:xfrm>
            <a:off x="636588" y="1692275"/>
            <a:ext cx="7954962" cy="2232025"/>
          </a:xfrm>
          <a:prstGeom prst="mathMultiply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7" name="下矢印 6"/>
          <p:cNvSpPr/>
          <p:nvPr/>
        </p:nvSpPr>
        <p:spPr>
          <a:xfrm>
            <a:off x="4337050" y="3232150"/>
            <a:ext cx="576263" cy="1008063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161925" y="4327525"/>
            <a:ext cx="89646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600" dirty="0"/>
              <a:t>どのような行動をとればよいのかわからない。</a:t>
            </a:r>
            <a:endParaRPr lang="en-US" altLang="ja-JP" sz="3600" dirty="0"/>
          </a:p>
          <a:p>
            <a:r>
              <a:rPr lang="ja-JP" altLang="en-US" sz="3600" dirty="0"/>
              <a:t>不適応を起こしてしまう。</a:t>
            </a: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1112524" y="5927010"/>
            <a:ext cx="6984776" cy="790575"/>
          </a:xfrm>
          <a:prstGeom prst="flowChartTerminator">
            <a:avLst/>
          </a:prstGeom>
          <a:gradFill rotWithShape="1">
            <a:gsLst>
              <a:gs pos="0">
                <a:srgbClr val="0033CC">
                  <a:alpha val="73000"/>
                </a:srgbClr>
              </a:gs>
              <a:gs pos="50000">
                <a:srgbClr val="000099">
                  <a:alpha val="70000"/>
                </a:srgbClr>
              </a:gs>
              <a:gs pos="100000">
                <a:srgbClr val="0033CC">
                  <a:alpha val="73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3200" dirty="0">
                <a:solidFill>
                  <a:srgbClr val="FFFFFF"/>
                </a:solidFill>
                <a:ea typeface="HG創英角ｺﾞｼｯｸUB" pitchFamily="49" charset="-128"/>
              </a:rPr>
              <a:t>母国での学習経験の把握</a:t>
            </a:r>
          </a:p>
        </p:txBody>
      </p:sp>
      <p:sp>
        <p:nvSpPr>
          <p:cNvPr id="13" name="下矢印 12"/>
          <p:cNvSpPr/>
          <p:nvPr/>
        </p:nvSpPr>
        <p:spPr>
          <a:xfrm>
            <a:off x="4170363" y="5486400"/>
            <a:ext cx="1079500" cy="43180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7" grpId="0" animBg="1"/>
      <p:bldP spid="10" grpId="0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50722" y="141134"/>
            <a:ext cx="9093277" cy="647700"/>
          </a:xfrm>
          <a:prstGeom prst="flowChartTerminator">
            <a:avLst/>
          </a:prstGeom>
          <a:gradFill rotWithShape="1">
            <a:gsLst>
              <a:gs pos="0">
                <a:srgbClr val="0033CC">
                  <a:alpha val="73000"/>
                </a:srgbClr>
              </a:gs>
              <a:gs pos="50000">
                <a:srgbClr val="000099">
                  <a:alpha val="70000"/>
                </a:srgbClr>
              </a:gs>
              <a:gs pos="100000">
                <a:srgbClr val="0033CC">
                  <a:alpha val="73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2800" dirty="0">
                <a:solidFill>
                  <a:srgbClr val="FFFFFF"/>
                </a:solidFill>
                <a:latin typeface="Arial" charset="0"/>
                <a:ea typeface="HG明朝B" pitchFamily="17" charset="-128"/>
              </a:rPr>
              <a:t>③日本の文化背景や生活習慣に関しての知識不足</a:t>
            </a:r>
          </a:p>
        </p:txBody>
      </p: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0" y="95567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800" dirty="0"/>
              <a:t>日本の文化背景や生活習慣に関しての知識はもっていない</a:t>
            </a:r>
          </a:p>
        </p:txBody>
      </p:sp>
      <p:sp>
        <p:nvSpPr>
          <p:cNvPr id="4" name="下矢印 3"/>
          <p:cNvSpPr/>
          <p:nvPr/>
        </p:nvSpPr>
        <p:spPr>
          <a:xfrm>
            <a:off x="4311650" y="1627188"/>
            <a:ext cx="576263" cy="79216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433388" y="2549525"/>
            <a:ext cx="85312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3200" dirty="0"/>
              <a:t>四季がない国から来た児童に，「冬」の言葉集め</a:t>
            </a:r>
          </a:p>
        </p:txBody>
      </p:sp>
      <p:sp>
        <p:nvSpPr>
          <p:cNvPr id="6" name="乗算記号 5"/>
          <p:cNvSpPr/>
          <p:nvPr/>
        </p:nvSpPr>
        <p:spPr>
          <a:xfrm>
            <a:off x="603250" y="1662113"/>
            <a:ext cx="7954963" cy="2232025"/>
          </a:xfrm>
          <a:prstGeom prst="mathMultiply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7" name="下矢印 6"/>
          <p:cNvSpPr/>
          <p:nvPr/>
        </p:nvSpPr>
        <p:spPr>
          <a:xfrm>
            <a:off x="4337050" y="3232150"/>
            <a:ext cx="576263" cy="1008063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0" y="4327525"/>
            <a:ext cx="93249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800" dirty="0"/>
              <a:t>言葉の概念や経験がないため，母語でも理解できない</a:t>
            </a:r>
            <a:endParaRPr lang="en-US" altLang="ja-JP" sz="2800" dirty="0"/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323528" y="6004457"/>
            <a:ext cx="8640960" cy="790575"/>
          </a:xfrm>
          <a:prstGeom prst="flowChartTerminator">
            <a:avLst/>
          </a:prstGeom>
          <a:gradFill rotWithShape="1">
            <a:gsLst>
              <a:gs pos="0">
                <a:srgbClr val="0033CC">
                  <a:alpha val="73000"/>
                </a:srgbClr>
              </a:gs>
              <a:gs pos="50000">
                <a:srgbClr val="000099">
                  <a:alpha val="70000"/>
                </a:srgbClr>
              </a:gs>
              <a:gs pos="100000">
                <a:srgbClr val="0033CC">
                  <a:alpha val="73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3200" dirty="0">
                <a:solidFill>
                  <a:srgbClr val="FFFFFF"/>
                </a:solidFill>
                <a:ea typeface="HG創英角ｺﾞｼｯｸUB" pitchFamily="49" charset="-128"/>
              </a:rPr>
              <a:t>言葉集めの前に「冬」の生活の様子を知る</a:t>
            </a:r>
          </a:p>
        </p:txBody>
      </p:sp>
      <p:sp>
        <p:nvSpPr>
          <p:cNvPr id="12" name="下矢印 11"/>
          <p:cNvSpPr/>
          <p:nvPr/>
        </p:nvSpPr>
        <p:spPr>
          <a:xfrm>
            <a:off x="4356100" y="4941888"/>
            <a:ext cx="576263" cy="100806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7" grpId="0" animBg="1"/>
      <p:bldP spid="10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250825" y="1196975"/>
            <a:ext cx="2952750" cy="55721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800" dirty="0">
                <a:ea typeface="HG明朝B" pitchFamily="17" charset="-128"/>
              </a:rPr>
              <a:t>○</a:t>
            </a:r>
            <a:r>
              <a:rPr lang="ja-JP" altLang="en-US" sz="2800" dirty="0">
                <a:ea typeface="HG明朝B" pitchFamily="17" charset="-128"/>
              </a:rPr>
              <a:t>帰国児童生徒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250825" y="3286125"/>
            <a:ext cx="3313113" cy="55721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800" dirty="0">
                <a:ea typeface="HG明朝B" pitchFamily="17" charset="-128"/>
              </a:rPr>
              <a:t>○</a:t>
            </a:r>
            <a:r>
              <a:rPr lang="ja-JP" altLang="en-US" sz="2800" dirty="0">
                <a:ea typeface="HG明朝B" pitchFamily="17" charset="-128"/>
              </a:rPr>
              <a:t>外国人児童生徒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250825" y="4752975"/>
            <a:ext cx="2952750" cy="55721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800" dirty="0">
                <a:ea typeface="HG明朝B" pitchFamily="17" charset="-128"/>
              </a:rPr>
              <a:t>○</a:t>
            </a:r>
            <a:r>
              <a:rPr lang="ja-JP" altLang="en-US" sz="2800" dirty="0">
                <a:ea typeface="HG明朝B" pitchFamily="17" charset="-128"/>
              </a:rPr>
              <a:t>その他の場合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187325" y="1916113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dirty="0"/>
              <a:t>海外帰国児童生徒・・・保護者の海外滞在に伴って，長期間海外に滞在した後帰国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174625" y="262255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dirty="0"/>
              <a:t>中国帰国児童生徒・・・中国残留邦人の子どもたちや孫，曾孫たち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203200" y="413385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dirty="0"/>
              <a:t>保護者の就労や留学等に伴って来日した子どもたち。国籍は日本以外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250825" y="5589588"/>
            <a:ext cx="8424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dirty="0"/>
              <a:t>国際結婚による来日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260350" y="6165850"/>
            <a:ext cx="838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dirty="0"/>
              <a:t>日本国籍をもった子どもたちの来日→フィリピンからの介護士の子どもたち</a:t>
            </a:r>
          </a:p>
        </p:txBody>
      </p:sp>
      <p:sp>
        <p:nvSpPr>
          <p:cNvPr id="52239" name="AutoShape 15"/>
          <p:cNvSpPr>
            <a:spLocks noChangeArrowheads="1"/>
          </p:cNvSpPr>
          <p:nvPr/>
        </p:nvSpPr>
        <p:spPr bwMode="auto">
          <a:xfrm>
            <a:off x="3708400" y="4724400"/>
            <a:ext cx="4967288" cy="792163"/>
          </a:xfrm>
          <a:prstGeom prst="wedgeRoundRectCallout">
            <a:avLst>
              <a:gd name="adj1" fmla="val -58162"/>
              <a:gd name="adj2" fmla="val -282"/>
              <a:gd name="adj3" fmla="val 16667"/>
            </a:avLst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3600" dirty="0">
                <a:solidFill>
                  <a:srgbClr val="FF3300"/>
                </a:solidFill>
                <a:ea typeface="HG明朝B" pitchFamily="17" charset="-128"/>
              </a:rPr>
              <a:t>最近増えてきている</a:t>
            </a:r>
          </a:p>
        </p:txBody>
      </p:sp>
      <p:sp>
        <p:nvSpPr>
          <p:cNvPr id="13" name="Rectangle 51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 algn="ctr">
            <a:noFill/>
            <a:miter lim="800000"/>
            <a:headEnd/>
            <a:tailEnd/>
          </a:ln>
          <a:effectLst>
            <a:softEdge rad="63500"/>
          </a:effectLst>
        </p:spPr>
        <p:txBody>
          <a:bodyPr wrap="none" anchor="ctr"/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１．帰国・外国人児童生徒とは</a:t>
            </a:r>
            <a:r>
              <a:rPr lang="ja-JP" altLang="en-US" sz="32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 animBg="1"/>
      <p:bldP spid="52232" grpId="0" animBg="1"/>
      <p:bldP spid="52233" grpId="0" animBg="1"/>
      <p:bldP spid="52234" grpId="0"/>
      <p:bldP spid="52235" grpId="0"/>
      <p:bldP spid="52236" grpId="0"/>
      <p:bldP spid="52237" grpId="0"/>
      <p:bldP spid="52238" grpId="0"/>
      <p:bldP spid="5223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50722" y="141134"/>
            <a:ext cx="9093277" cy="647700"/>
          </a:xfrm>
          <a:prstGeom prst="flowChartTerminator">
            <a:avLst/>
          </a:prstGeom>
          <a:gradFill rotWithShape="1">
            <a:gsLst>
              <a:gs pos="0">
                <a:srgbClr val="0033CC">
                  <a:alpha val="73000"/>
                </a:srgbClr>
              </a:gs>
              <a:gs pos="50000">
                <a:srgbClr val="000099">
                  <a:alpha val="70000"/>
                </a:srgbClr>
              </a:gs>
              <a:gs pos="100000">
                <a:srgbClr val="0033CC">
                  <a:alpha val="73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2800" dirty="0">
                <a:solidFill>
                  <a:srgbClr val="FFFFFF"/>
                </a:solidFill>
                <a:latin typeface="Arial" charset="0"/>
                <a:ea typeface="HG明朝B" pitchFamily="17" charset="-128"/>
              </a:rPr>
              <a:t>④多人数への発話を聞きとる力の不足</a:t>
            </a:r>
          </a:p>
        </p:txBody>
      </p: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0" y="955675"/>
            <a:ext cx="9144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3200" dirty="0"/>
              <a:t>ある程度日常会話ができるようになってきた</a:t>
            </a:r>
          </a:p>
        </p:txBody>
      </p:sp>
      <p:sp>
        <p:nvSpPr>
          <p:cNvPr id="4" name="下矢印 3"/>
          <p:cNvSpPr/>
          <p:nvPr/>
        </p:nvSpPr>
        <p:spPr>
          <a:xfrm>
            <a:off x="4311650" y="1627188"/>
            <a:ext cx="576263" cy="79216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250825" y="2549525"/>
            <a:ext cx="88931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3200" dirty="0"/>
              <a:t>授業時間中の一斉への指示や発問を聞きとる</a:t>
            </a:r>
          </a:p>
        </p:txBody>
      </p:sp>
      <p:sp>
        <p:nvSpPr>
          <p:cNvPr id="6" name="乗算記号 5"/>
          <p:cNvSpPr/>
          <p:nvPr/>
        </p:nvSpPr>
        <p:spPr>
          <a:xfrm>
            <a:off x="611188" y="1700213"/>
            <a:ext cx="7954962" cy="2232025"/>
          </a:xfrm>
          <a:prstGeom prst="mathMultiply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7" name="下矢印 6"/>
          <p:cNvSpPr/>
          <p:nvPr/>
        </p:nvSpPr>
        <p:spPr>
          <a:xfrm>
            <a:off x="4337050" y="3232150"/>
            <a:ext cx="576263" cy="1008063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0" y="4327525"/>
            <a:ext cx="93249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3600" dirty="0"/>
              <a:t>学習活動に入ることができない</a:t>
            </a:r>
            <a:endParaRPr lang="en-US" altLang="ja-JP" sz="3600" dirty="0"/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323528" y="6004457"/>
            <a:ext cx="8640960" cy="790575"/>
          </a:xfrm>
          <a:prstGeom prst="flowChartTerminator">
            <a:avLst/>
          </a:prstGeom>
          <a:gradFill rotWithShape="1">
            <a:gsLst>
              <a:gs pos="0">
                <a:srgbClr val="0033CC">
                  <a:alpha val="73000"/>
                </a:srgbClr>
              </a:gs>
              <a:gs pos="50000">
                <a:srgbClr val="000099">
                  <a:alpha val="70000"/>
                </a:srgbClr>
              </a:gs>
              <a:gs pos="100000">
                <a:srgbClr val="0033CC">
                  <a:alpha val="73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3600" dirty="0">
                <a:solidFill>
                  <a:srgbClr val="FFFFFF"/>
                </a:solidFill>
                <a:ea typeface="HG創英角ｺﾞｼｯｸUB" pitchFamily="49" charset="-128"/>
              </a:rPr>
              <a:t>視覚的に理解できる方法</a:t>
            </a:r>
          </a:p>
        </p:txBody>
      </p:sp>
      <p:sp>
        <p:nvSpPr>
          <p:cNvPr id="12" name="下矢印 11"/>
          <p:cNvSpPr/>
          <p:nvPr/>
        </p:nvSpPr>
        <p:spPr>
          <a:xfrm>
            <a:off x="4356100" y="4941888"/>
            <a:ext cx="576263" cy="100806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3" name="角丸四角形吹き出し 12"/>
          <p:cNvSpPr/>
          <p:nvPr/>
        </p:nvSpPr>
        <p:spPr>
          <a:xfrm>
            <a:off x="323850" y="4941888"/>
            <a:ext cx="3168650" cy="935037"/>
          </a:xfrm>
          <a:prstGeom prst="wedgeRoundRectCallout">
            <a:avLst>
              <a:gd name="adj1" fmla="val 59445"/>
              <a:gd name="adj2" fmla="val 5806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フラッシュカードや板書など</a:t>
            </a:r>
            <a:endParaRPr lang="ja-JP" altLang="en-US" sz="2800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7" grpId="0" animBg="1"/>
      <p:bldP spid="10" grpId="0"/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50722" y="141134"/>
            <a:ext cx="9093277" cy="647700"/>
          </a:xfrm>
          <a:prstGeom prst="flowChartTerminator">
            <a:avLst/>
          </a:prstGeom>
          <a:gradFill rotWithShape="1">
            <a:gsLst>
              <a:gs pos="0">
                <a:srgbClr val="0033CC">
                  <a:alpha val="73000"/>
                </a:srgbClr>
              </a:gs>
              <a:gs pos="50000">
                <a:srgbClr val="000099">
                  <a:alpha val="70000"/>
                </a:srgbClr>
              </a:gs>
              <a:gs pos="100000">
                <a:srgbClr val="0033CC">
                  <a:alpha val="73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2800" dirty="0">
                <a:solidFill>
                  <a:srgbClr val="FFFFFF"/>
                </a:solidFill>
                <a:latin typeface="Arial" charset="0"/>
                <a:ea typeface="HG明朝B" pitchFamily="17" charset="-128"/>
              </a:rPr>
              <a:t>⑤理解できた内容を表現する力の不足</a:t>
            </a:r>
          </a:p>
        </p:txBody>
      </p: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0" y="955675"/>
            <a:ext cx="9144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3200" dirty="0"/>
              <a:t>話ことばと書きことばの発達には大きな隔たり</a:t>
            </a:r>
          </a:p>
        </p:txBody>
      </p:sp>
      <p:sp>
        <p:nvSpPr>
          <p:cNvPr id="4" name="下矢印 3"/>
          <p:cNvSpPr/>
          <p:nvPr/>
        </p:nvSpPr>
        <p:spPr>
          <a:xfrm>
            <a:off x="4311650" y="1627188"/>
            <a:ext cx="576263" cy="79216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250825" y="2549525"/>
            <a:ext cx="88931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3200" dirty="0"/>
              <a:t>話した内容「昨日，公園でブランコにのった。」をそのまま書けばいいよ。</a:t>
            </a:r>
          </a:p>
        </p:txBody>
      </p:sp>
      <p:sp>
        <p:nvSpPr>
          <p:cNvPr id="6" name="乗算記号 5"/>
          <p:cNvSpPr/>
          <p:nvPr/>
        </p:nvSpPr>
        <p:spPr>
          <a:xfrm>
            <a:off x="600960" y="2597543"/>
            <a:ext cx="7954962" cy="2232025"/>
          </a:xfrm>
          <a:prstGeom prst="mathMultiply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0" y="4076700"/>
            <a:ext cx="93249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3600" dirty="0"/>
              <a:t>長音や拗音，漢字の表記が難しい</a:t>
            </a:r>
            <a:endParaRPr lang="en-US" altLang="ja-JP" sz="3600" dirty="0"/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323528" y="6004457"/>
            <a:ext cx="8640960" cy="790575"/>
          </a:xfrm>
          <a:prstGeom prst="flowChartTerminator">
            <a:avLst/>
          </a:prstGeom>
          <a:gradFill rotWithShape="1">
            <a:gsLst>
              <a:gs pos="0">
                <a:srgbClr val="0033CC">
                  <a:alpha val="73000"/>
                </a:srgbClr>
              </a:gs>
              <a:gs pos="50000">
                <a:srgbClr val="000099">
                  <a:alpha val="70000"/>
                </a:srgbClr>
              </a:gs>
              <a:gs pos="100000">
                <a:srgbClr val="0033CC">
                  <a:alpha val="73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3600" dirty="0">
                <a:solidFill>
                  <a:srgbClr val="FFFFFF"/>
                </a:solidFill>
                <a:ea typeface="HG創英角ｺﾞｼｯｸUB" pitchFamily="49" charset="-128"/>
              </a:rPr>
              <a:t>書き方のモデルを示す</a:t>
            </a:r>
          </a:p>
        </p:txBody>
      </p:sp>
      <p:sp>
        <p:nvSpPr>
          <p:cNvPr id="12" name="下矢印 11"/>
          <p:cNvSpPr/>
          <p:nvPr/>
        </p:nvSpPr>
        <p:spPr>
          <a:xfrm>
            <a:off x="4356100" y="4941888"/>
            <a:ext cx="576263" cy="100806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3" name="角丸四角形吹き出し 12"/>
          <p:cNvSpPr/>
          <p:nvPr/>
        </p:nvSpPr>
        <p:spPr>
          <a:xfrm>
            <a:off x="250825" y="4941888"/>
            <a:ext cx="3779838" cy="935037"/>
          </a:xfrm>
          <a:prstGeom prst="wedgeRoundRectCallout">
            <a:avLst>
              <a:gd name="adj1" fmla="val 59445"/>
              <a:gd name="adj2" fmla="val 5806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五十音表やひらがな表記のカードなど</a:t>
            </a:r>
            <a:endParaRPr lang="ja-JP" altLang="en-US" sz="2800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5148263" y="4868863"/>
            <a:ext cx="3311525" cy="936625"/>
          </a:xfrm>
          <a:prstGeom prst="wedgeRoundRectCallout">
            <a:avLst>
              <a:gd name="adj1" fmla="val -42451"/>
              <a:gd name="adj2" fmla="val 6842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モデル文例の提示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10" grpId="0"/>
      <p:bldP spid="12" grpId="0" animBg="1"/>
      <p:bldP spid="1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251520" y="836712"/>
            <a:ext cx="3456384" cy="23762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生活言語</a:t>
            </a:r>
            <a:endParaRPr kumimoji="1" lang="en-US" altLang="ja-JP" sz="3200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「話しことば」</a:t>
            </a:r>
            <a:endParaRPr kumimoji="1" lang="ja-JP" altLang="en-US" sz="3200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251520" y="4221088"/>
            <a:ext cx="3456384" cy="237626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学習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言語</a:t>
            </a:r>
            <a:endParaRPr kumimoji="1" lang="en-US" altLang="ja-JP" sz="3200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「書きことば」</a:t>
            </a:r>
            <a:endParaRPr kumimoji="1" lang="ja-JP" altLang="en-US" sz="3200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03648" y="3140968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/>
              <a:t>＋</a:t>
            </a:r>
            <a:endParaRPr kumimoji="1" lang="ja-JP" altLang="en-US" sz="6600" b="1" dirty="0"/>
          </a:p>
        </p:txBody>
      </p:sp>
      <p:sp>
        <p:nvSpPr>
          <p:cNvPr id="15" name="右矢印 14"/>
          <p:cNvSpPr/>
          <p:nvPr/>
        </p:nvSpPr>
        <p:spPr>
          <a:xfrm>
            <a:off x="3131840" y="3284984"/>
            <a:ext cx="1728192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5076056" y="2204864"/>
            <a:ext cx="3816424" cy="3096344"/>
          </a:xfrm>
          <a:prstGeom prst="ellipse">
            <a:avLst/>
          </a:prstGeom>
          <a:solidFill>
            <a:schemeClr val="accent1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子どもたちに</a:t>
            </a:r>
            <a:endParaRPr lang="en-US" altLang="ja-JP" sz="3200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必要な</a:t>
            </a:r>
            <a:endParaRPr kumimoji="1" lang="en-US" altLang="ja-JP" sz="3200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lang="ja-JP" altLang="en-US" sz="3200" dirty="0" smtClean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「日本語の力」</a:t>
            </a:r>
            <a:endParaRPr kumimoji="1" lang="ja-JP" altLang="en-US" sz="32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3995936" y="908720"/>
            <a:ext cx="3240360" cy="1008112"/>
          </a:xfrm>
          <a:prstGeom prst="wedgeRoundRectCallout">
            <a:avLst>
              <a:gd name="adj1" fmla="val -56748"/>
              <a:gd name="adj2" fmla="val 7074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話すこと・聞くこと</a:t>
            </a:r>
            <a:endParaRPr kumimoji="1" lang="ja-JP" altLang="en-US" sz="3200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3995936" y="5589240"/>
            <a:ext cx="3240360" cy="1008112"/>
          </a:xfrm>
          <a:prstGeom prst="wedgeRoundRectCallout">
            <a:avLst>
              <a:gd name="adj1" fmla="val -55893"/>
              <a:gd name="adj2" fmla="val -7355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読むこと・書くこと</a:t>
            </a:r>
            <a:endParaRPr kumimoji="1" lang="ja-JP" altLang="en-US" sz="3200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2" name="Rectangle 51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 algn="ctr">
            <a:noFill/>
            <a:miter lim="800000"/>
            <a:headEnd/>
            <a:tailEnd/>
          </a:ln>
          <a:effectLst>
            <a:softEdge rad="63500"/>
          </a:effectLst>
        </p:spPr>
        <p:txBody>
          <a:bodyPr wrap="none" anchor="ctr"/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９．四技能から見取る日本語の力</a:t>
            </a:r>
            <a:endParaRPr lang="ja-JP" altLang="en-US" sz="32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4" grpId="0"/>
      <p:bldP spid="15" grpId="0" animBg="1"/>
      <p:bldP spid="16" grpId="0" animBg="1"/>
      <p:bldP spid="17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val 14"/>
          <p:cNvSpPr>
            <a:spLocks noChangeArrowheads="1"/>
          </p:cNvSpPr>
          <p:nvPr/>
        </p:nvSpPr>
        <p:spPr bwMode="auto">
          <a:xfrm>
            <a:off x="2123728" y="980728"/>
            <a:ext cx="4896544" cy="3241129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>
                  <a:alpha val="49001"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ja-JP" altLang="en-US" sz="3600" dirty="0">
                <a:ea typeface="ＭＳ ゴシック" pitchFamily="49" charset="-128"/>
              </a:rPr>
              <a:t>学級担任</a:t>
            </a:r>
          </a:p>
          <a:p>
            <a:pPr algn="ctr"/>
            <a:endParaRPr lang="ja-JP" altLang="en-US" sz="2800" dirty="0">
              <a:solidFill>
                <a:srgbClr val="0000FF"/>
              </a:solidFill>
              <a:ea typeface="ＭＳ ゴシック" pitchFamily="49" charset="-128"/>
            </a:endParaRPr>
          </a:p>
        </p:txBody>
      </p:sp>
      <p:sp>
        <p:nvSpPr>
          <p:cNvPr id="22543" name="Oval 15"/>
          <p:cNvSpPr>
            <a:spLocks noChangeArrowheads="1"/>
          </p:cNvSpPr>
          <p:nvPr/>
        </p:nvSpPr>
        <p:spPr bwMode="auto">
          <a:xfrm>
            <a:off x="251520" y="3356992"/>
            <a:ext cx="4536504" cy="288032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FF00">
                  <a:alpha val="50998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9966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endParaRPr lang="en-US" altLang="ja-JP" sz="2800" dirty="0" smtClean="0">
              <a:solidFill>
                <a:srgbClr val="006600"/>
              </a:solidFill>
              <a:ea typeface="ＭＳ ゴシック" pitchFamily="49" charset="-128"/>
            </a:endParaRPr>
          </a:p>
          <a:p>
            <a:pPr algn="ctr"/>
            <a:endParaRPr lang="en-US" altLang="ja-JP" sz="2800" dirty="0" smtClean="0">
              <a:solidFill>
                <a:srgbClr val="006600"/>
              </a:solidFill>
              <a:ea typeface="ＭＳ ゴシック" pitchFamily="49" charset="-128"/>
            </a:endParaRPr>
          </a:p>
          <a:p>
            <a:pPr algn="ctr"/>
            <a:r>
              <a:rPr lang="ja-JP" altLang="en-US" sz="3200" dirty="0" smtClean="0">
                <a:ea typeface="ＭＳ ゴシック" pitchFamily="49" charset="-128"/>
              </a:rPr>
              <a:t>教科担当</a:t>
            </a:r>
            <a:endParaRPr lang="en-US" altLang="ja-JP" sz="3200" dirty="0" smtClean="0">
              <a:ea typeface="ＭＳ ゴシック" pitchFamily="49" charset="-128"/>
            </a:endParaRPr>
          </a:p>
          <a:p>
            <a:pPr algn="ctr"/>
            <a:r>
              <a:rPr lang="ja-JP" altLang="en-US" sz="3200" dirty="0" smtClean="0">
                <a:ea typeface="ＭＳ ゴシック" pitchFamily="49" charset="-128"/>
              </a:rPr>
              <a:t>部活動担当</a:t>
            </a:r>
            <a:endParaRPr lang="en-US" altLang="ja-JP" sz="3200" dirty="0" smtClean="0">
              <a:ea typeface="ＭＳ ゴシック" pitchFamily="49" charset="-128"/>
            </a:endParaRPr>
          </a:p>
          <a:p>
            <a:pPr algn="ctr"/>
            <a:r>
              <a:rPr lang="ja-JP" altLang="en-US" sz="3200" dirty="0" smtClean="0">
                <a:ea typeface="ＭＳ ゴシック" pitchFamily="49" charset="-128"/>
              </a:rPr>
              <a:t>委員会活動担当等</a:t>
            </a:r>
            <a:endParaRPr lang="en-US" altLang="ja-JP" sz="3200" dirty="0" smtClean="0">
              <a:ea typeface="ＭＳ ゴシック" pitchFamily="49" charset="-128"/>
            </a:endParaRPr>
          </a:p>
          <a:p>
            <a:pPr algn="ctr"/>
            <a:endParaRPr lang="ja-JP" altLang="en-US" sz="3200" dirty="0">
              <a:ea typeface="ＭＳ ゴシック" pitchFamily="49" charset="-128"/>
            </a:endParaRPr>
          </a:p>
          <a:p>
            <a:pPr algn="ctr"/>
            <a:endParaRPr lang="ja-JP" altLang="en-US" sz="2800" dirty="0">
              <a:solidFill>
                <a:srgbClr val="006600"/>
              </a:solidFill>
              <a:ea typeface="ＭＳ ゴシック" pitchFamily="49" charset="-128"/>
            </a:endParaRPr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4499992" y="3284984"/>
            <a:ext cx="4320802" cy="295232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FF">
                  <a:alpha val="51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ja-JP" altLang="en-US" sz="3600" dirty="0">
                <a:ea typeface="ＭＳ ゴシック" pitchFamily="49" charset="-128"/>
              </a:rPr>
              <a:t>日本語指導</a:t>
            </a:r>
          </a:p>
          <a:p>
            <a:pPr algn="ctr"/>
            <a:r>
              <a:rPr lang="ja-JP" altLang="en-US" sz="3600" dirty="0">
                <a:ea typeface="ＭＳ ゴシック" pitchFamily="49" charset="-128"/>
              </a:rPr>
              <a:t>担当者</a:t>
            </a:r>
          </a:p>
        </p:txBody>
      </p:sp>
      <p:sp>
        <p:nvSpPr>
          <p:cNvPr id="22547" name="Oval 19"/>
          <p:cNvSpPr>
            <a:spLocks noChangeArrowheads="1"/>
          </p:cNvSpPr>
          <p:nvPr/>
        </p:nvSpPr>
        <p:spPr bwMode="auto">
          <a:xfrm>
            <a:off x="4067944" y="2852936"/>
            <a:ext cx="1260599" cy="2664296"/>
          </a:xfrm>
          <a:prstGeom prst="ellipse">
            <a:avLst/>
          </a:prstGeom>
          <a:solidFill>
            <a:schemeClr val="tx2">
              <a:lumMod val="50000"/>
            </a:schemeClr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3600" dirty="0" smtClean="0">
                <a:solidFill>
                  <a:srgbClr val="FFFF00"/>
                </a:solidFill>
                <a:ea typeface="HG創英角ｺﾞｼｯｸUB" pitchFamily="49" charset="-128"/>
              </a:rPr>
              <a:t>共</a:t>
            </a:r>
            <a:endParaRPr lang="en-US" altLang="ja-JP" sz="3600" dirty="0" smtClean="0">
              <a:solidFill>
                <a:srgbClr val="FFFF00"/>
              </a:solidFill>
              <a:ea typeface="HG創英角ｺﾞｼｯｸUB" pitchFamily="49" charset="-128"/>
            </a:endParaRPr>
          </a:p>
          <a:p>
            <a:pPr algn="ctr"/>
            <a:r>
              <a:rPr lang="ja-JP" altLang="en-US" sz="3600" dirty="0" smtClean="0">
                <a:solidFill>
                  <a:srgbClr val="FFFF00"/>
                </a:solidFill>
                <a:ea typeface="HG創英角ｺﾞｼｯｸUB" pitchFamily="49" charset="-128"/>
              </a:rPr>
              <a:t>通</a:t>
            </a:r>
            <a:endParaRPr lang="en-US" altLang="ja-JP" sz="3600" dirty="0" smtClean="0">
              <a:solidFill>
                <a:srgbClr val="FFFF00"/>
              </a:solidFill>
              <a:ea typeface="HG創英角ｺﾞｼｯｸUB" pitchFamily="49" charset="-128"/>
            </a:endParaRPr>
          </a:p>
          <a:p>
            <a:pPr algn="ctr"/>
            <a:r>
              <a:rPr lang="ja-JP" altLang="en-US" sz="3600" dirty="0" smtClean="0">
                <a:solidFill>
                  <a:srgbClr val="FFFF00"/>
                </a:solidFill>
                <a:ea typeface="HG創英角ｺﾞｼｯｸUB" pitchFamily="49" charset="-128"/>
              </a:rPr>
              <a:t>理</a:t>
            </a:r>
            <a:endParaRPr lang="en-US" altLang="ja-JP" sz="3600" dirty="0" smtClean="0">
              <a:solidFill>
                <a:srgbClr val="FFFF00"/>
              </a:solidFill>
              <a:ea typeface="HG創英角ｺﾞｼｯｸUB" pitchFamily="49" charset="-128"/>
            </a:endParaRPr>
          </a:p>
          <a:p>
            <a:pPr algn="ctr"/>
            <a:r>
              <a:rPr lang="ja-JP" altLang="en-US" sz="3600" dirty="0" smtClean="0">
                <a:solidFill>
                  <a:srgbClr val="FFFF00"/>
                </a:solidFill>
                <a:ea typeface="HG創英角ｺﾞｼｯｸUB" pitchFamily="49" charset="-128"/>
              </a:rPr>
              <a:t>解</a:t>
            </a:r>
            <a:endParaRPr lang="ja-JP" altLang="en-US" sz="3600" dirty="0">
              <a:solidFill>
                <a:srgbClr val="FFFF00"/>
              </a:solidFill>
              <a:ea typeface="HG創英角ｺﾞｼｯｸUB" pitchFamily="49" charset="-128"/>
            </a:endParaRPr>
          </a:p>
        </p:txBody>
      </p:sp>
      <p:sp>
        <p:nvSpPr>
          <p:cNvPr id="7" name="Rectangle 51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 algn="ctr">
            <a:noFill/>
            <a:miter lim="800000"/>
            <a:headEnd/>
            <a:tailEnd/>
          </a:ln>
          <a:effectLst>
            <a:softEdge rad="63500"/>
          </a:effectLst>
        </p:spPr>
        <p:txBody>
          <a:bodyPr wrap="none" anchor="ctr"/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１０．複数で見取る，日本語の力</a:t>
            </a:r>
            <a:endParaRPr lang="ja-JP" altLang="en-US" sz="32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981075"/>
            <a:ext cx="835660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テキスト ボックス 3"/>
          <p:cNvSpPr txBox="1">
            <a:spLocks noChangeArrowheads="1"/>
          </p:cNvSpPr>
          <p:nvPr/>
        </p:nvSpPr>
        <p:spPr bwMode="auto">
          <a:xfrm>
            <a:off x="26988" y="6053138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>
                <a:latin typeface="ＭＳ 明朝" pitchFamily="17" charset="-128"/>
                <a:ea typeface="ＭＳ 明朝" pitchFamily="17" charset="-128"/>
              </a:rPr>
              <a:t>「外国人児童・生徒への教育的対応」を示す図（下線は作成者による）</a:t>
            </a:r>
            <a:endParaRPr lang="en-US" altLang="ja-JP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dirty="0">
                <a:latin typeface="ＭＳ 明朝" pitchFamily="17" charset="-128"/>
                <a:ea typeface="ＭＳ 明朝" pitchFamily="17" charset="-128"/>
              </a:rPr>
              <a:t>　　　　　　梶田正巳他</a:t>
            </a:r>
            <a:r>
              <a:rPr lang="en-US" altLang="ja-JP" dirty="0">
                <a:latin typeface="ＭＳ 明朝" pitchFamily="17" charset="-128"/>
                <a:ea typeface="ＭＳ 明朝" pitchFamily="17" charset="-128"/>
              </a:rPr>
              <a:t>『</a:t>
            </a:r>
            <a:r>
              <a:rPr lang="ja-JP" altLang="en-US" dirty="0">
                <a:latin typeface="ＭＳ 明朝" pitchFamily="17" charset="-128"/>
                <a:ea typeface="ＭＳ 明朝" pitchFamily="17" charset="-128"/>
              </a:rPr>
              <a:t>外国人児童生徒とともに学ぶ学校づくり</a:t>
            </a:r>
            <a:r>
              <a:rPr lang="en-US" altLang="ja-JP" dirty="0">
                <a:latin typeface="ＭＳ 明朝" pitchFamily="17" charset="-128"/>
                <a:ea typeface="ＭＳ 明朝" pitchFamily="17" charset="-128"/>
              </a:rPr>
              <a:t>』</a:t>
            </a:r>
            <a:r>
              <a:rPr lang="ja-JP" altLang="en-US" dirty="0"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en-US" altLang="ja-JP" dirty="0">
                <a:latin typeface="ＭＳ 明朝" pitchFamily="17" charset="-128"/>
                <a:ea typeface="ＭＳ 明朝" pitchFamily="17" charset="-128"/>
              </a:rPr>
              <a:t>1997.6  </a:t>
            </a:r>
            <a:r>
              <a:rPr lang="ja-JP" altLang="en-US" dirty="0">
                <a:latin typeface="ＭＳ 明朝" pitchFamily="17" charset="-128"/>
                <a:ea typeface="ＭＳ 明朝" pitchFamily="17" charset="-128"/>
              </a:rPr>
              <a:t> </a:t>
            </a:r>
            <a:r>
              <a:rPr lang="en-US" altLang="ja-JP" dirty="0">
                <a:latin typeface="ＭＳ 明朝" pitchFamily="17" charset="-128"/>
                <a:ea typeface="ＭＳ 明朝" pitchFamily="17" charset="-128"/>
              </a:rPr>
              <a:t>p.11</a:t>
            </a:r>
          </a:p>
          <a:p>
            <a:endParaRPr lang="ja-JP" altLang="en-US" dirty="0"/>
          </a:p>
        </p:txBody>
      </p:sp>
      <p:sp>
        <p:nvSpPr>
          <p:cNvPr id="6" name="Rectangle 51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 algn="ctr">
            <a:noFill/>
            <a:miter lim="800000"/>
            <a:headEnd/>
            <a:tailEnd/>
          </a:ln>
          <a:effectLst>
            <a:softEdge rad="63500"/>
          </a:effectLst>
        </p:spPr>
        <p:txBody>
          <a:bodyPr wrap="none" anchor="ctr"/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１１．アイデンティティの形成</a:t>
            </a:r>
            <a:endParaRPr lang="ja-JP" altLang="en-US" sz="32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5"/>
          <p:cNvSpPr>
            <a:spLocks noChangeArrowheads="1"/>
          </p:cNvSpPr>
          <p:nvPr/>
        </p:nvSpPr>
        <p:spPr bwMode="auto">
          <a:xfrm>
            <a:off x="346075" y="604838"/>
            <a:ext cx="8450263" cy="5648325"/>
          </a:xfrm>
          <a:prstGeom prst="ellipse">
            <a:avLst/>
          </a:prstGeom>
          <a:gradFill rotWithShape="1">
            <a:gsLst>
              <a:gs pos="0">
                <a:srgbClr val="66FFFF">
                  <a:alpha val="71001"/>
                </a:srgb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30" name="Oval 6"/>
          <p:cNvSpPr>
            <a:spLocks noChangeArrowheads="1"/>
          </p:cNvSpPr>
          <p:nvPr/>
        </p:nvSpPr>
        <p:spPr bwMode="auto">
          <a:xfrm>
            <a:off x="3059113" y="2492375"/>
            <a:ext cx="3024187" cy="1873250"/>
          </a:xfrm>
          <a:prstGeom prst="ellipse">
            <a:avLst/>
          </a:prstGeom>
          <a:gradFill rotWithShape="1">
            <a:gsLst>
              <a:gs pos="0">
                <a:srgbClr val="33CCFF">
                  <a:alpha val="67998"/>
                </a:srgbClr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3200" b="1">
                <a:ea typeface="HG明朝B" pitchFamily="17" charset="-128"/>
              </a:rPr>
              <a:t>自分が</a:t>
            </a:r>
          </a:p>
          <a:p>
            <a:pPr algn="ctr"/>
            <a:r>
              <a:rPr lang="ja-JP" altLang="en-US" sz="3200" b="1">
                <a:ea typeface="HG明朝B" pitchFamily="17" charset="-128"/>
              </a:rPr>
              <a:t>受け継ぐ文化</a:t>
            </a:r>
          </a:p>
        </p:txBody>
      </p:sp>
      <p:sp>
        <p:nvSpPr>
          <p:cNvPr id="31748" name="Text Box 8"/>
          <p:cNvSpPr txBox="1">
            <a:spLocks noChangeArrowheads="1"/>
          </p:cNvSpPr>
          <p:nvPr/>
        </p:nvSpPr>
        <p:spPr bwMode="auto">
          <a:xfrm>
            <a:off x="250825" y="1125538"/>
            <a:ext cx="122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>
                <a:ea typeface="HG明朝B" pitchFamily="17" charset="-128"/>
              </a:rPr>
              <a:t>友だち</a:t>
            </a:r>
          </a:p>
        </p:txBody>
      </p:sp>
      <p:sp>
        <p:nvSpPr>
          <p:cNvPr id="31749" name="Text Box 9"/>
          <p:cNvSpPr txBox="1">
            <a:spLocks noChangeArrowheads="1"/>
          </p:cNvSpPr>
          <p:nvPr/>
        </p:nvSpPr>
        <p:spPr bwMode="auto">
          <a:xfrm>
            <a:off x="7920038" y="333375"/>
            <a:ext cx="122396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>
                <a:ea typeface="HG明朝B" pitchFamily="17" charset="-128"/>
              </a:rPr>
              <a:t>学校の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ea typeface="HG明朝B" pitchFamily="17" charset="-128"/>
              </a:rPr>
              <a:t>先生方</a:t>
            </a:r>
          </a:p>
        </p:txBody>
      </p:sp>
      <p:sp>
        <p:nvSpPr>
          <p:cNvPr id="31750" name="Text Box 10"/>
          <p:cNvSpPr txBox="1">
            <a:spLocks noChangeArrowheads="1"/>
          </p:cNvSpPr>
          <p:nvPr/>
        </p:nvSpPr>
        <p:spPr bwMode="auto">
          <a:xfrm>
            <a:off x="7775575" y="5805488"/>
            <a:ext cx="1368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>
                <a:ea typeface="HG明朝B" pitchFamily="17" charset="-128"/>
              </a:rPr>
              <a:t>地域の人たち</a:t>
            </a:r>
          </a:p>
        </p:txBody>
      </p:sp>
      <p:sp>
        <p:nvSpPr>
          <p:cNvPr id="31751" name="Text Box 11"/>
          <p:cNvSpPr txBox="1">
            <a:spLocks noChangeArrowheads="1"/>
          </p:cNvSpPr>
          <p:nvPr/>
        </p:nvSpPr>
        <p:spPr bwMode="auto">
          <a:xfrm>
            <a:off x="323850" y="5734050"/>
            <a:ext cx="136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>
                <a:ea typeface="HG明朝B" pitchFamily="17" charset="-128"/>
              </a:rPr>
              <a:t>保護者</a:t>
            </a:r>
          </a:p>
        </p:txBody>
      </p:sp>
      <p:sp>
        <p:nvSpPr>
          <p:cNvPr id="77838" name="AutoShape 14"/>
          <p:cNvSpPr>
            <a:spLocks noChangeArrowheads="1"/>
          </p:cNvSpPr>
          <p:nvPr/>
        </p:nvSpPr>
        <p:spPr bwMode="auto">
          <a:xfrm rot="1043947">
            <a:off x="1330325" y="1797050"/>
            <a:ext cx="2586038" cy="719138"/>
          </a:xfrm>
          <a:prstGeom prst="leftArrow">
            <a:avLst>
              <a:gd name="adj1" fmla="val 50000"/>
              <a:gd name="adj2" fmla="val 89901"/>
            </a:avLst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800" b="1">
                <a:solidFill>
                  <a:srgbClr val="FFFF00"/>
                </a:solidFill>
              </a:rPr>
              <a:t>発信</a:t>
            </a:r>
          </a:p>
        </p:txBody>
      </p:sp>
      <p:sp>
        <p:nvSpPr>
          <p:cNvPr id="77841" name="AutoShape 17"/>
          <p:cNvSpPr>
            <a:spLocks noChangeArrowheads="1"/>
          </p:cNvSpPr>
          <p:nvPr/>
        </p:nvSpPr>
        <p:spPr bwMode="auto">
          <a:xfrm rot="-1733994">
            <a:off x="5319713" y="1609725"/>
            <a:ext cx="2400300" cy="719138"/>
          </a:xfrm>
          <a:prstGeom prst="rightArrow">
            <a:avLst>
              <a:gd name="adj1" fmla="val 50000"/>
              <a:gd name="adj2" fmla="val 83444"/>
            </a:avLst>
          </a:prstGeom>
          <a:solidFill>
            <a:srgbClr val="000066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800" b="1">
                <a:solidFill>
                  <a:srgbClr val="FFFF00"/>
                </a:solidFill>
              </a:rPr>
              <a:t>発信</a:t>
            </a:r>
          </a:p>
        </p:txBody>
      </p:sp>
      <p:sp>
        <p:nvSpPr>
          <p:cNvPr id="77844" name="AutoShape 20"/>
          <p:cNvSpPr>
            <a:spLocks noChangeArrowheads="1"/>
          </p:cNvSpPr>
          <p:nvPr/>
        </p:nvSpPr>
        <p:spPr bwMode="auto">
          <a:xfrm rot="2133300">
            <a:off x="5580063" y="4508500"/>
            <a:ext cx="2476500" cy="719138"/>
          </a:xfrm>
          <a:prstGeom prst="rightArrow">
            <a:avLst>
              <a:gd name="adj1" fmla="val 50000"/>
              <a:gd name="adj2" fmla="val 86093"/>
            </a:avLst>
          </a:prstGeom>
          <a:solidFill>
            <a:srgbClr val="000066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800" b="1">
                <a:solidFill>
                  <a:srgbClr val="FFFF00"/>
                </a:solidFill>
              </a:rPr>
              <a:t>発信</a:t>
            </a:r>
          </a:p>
        </p:txBody>
      </p:sp>
      <p:sp>
        <p:nvSpPr>
          <p:cNvPr id="77847" name="AutoShape 23"/>
          <p:cNvSpPr>
            <a:spLocks noChangeArrowheads="1"/>
          </p:cNvSpPr>
          <p:nvPr/>
        </p:nvSpPr>
        <p:spPr bwMode="auto">
          <a:xfrm rot="-2083554">
            <a:off x="1042988" y="4581525"/>
            <a:ext cx="2706687" cy="719138"/>
          </a:xfrm>
          <a:prstGeom prst="leftArrow">
            <a:avLst>
              <a:gd name="adj1" fmla="val 50000"/>
              <a:gd name="adj2" fmla="val 94095"/>
            </a:avLst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800" b="1">
                <a:solidFill>
                  <a:srgbClr val="FFFF00"/>
                </a:solidFill>
              </a:rPr>
              <a:t>発信</a:t>
            </a:r>
          </a:p>
        </p:txBody>
      </p:sp>
      <p:sp>
        <p:nvSpPr>
          <p:cNvPr id="77852" name="Oval 28"/>
          <p:cNvSpPr>
            <a:spLocks noChangeArrowheads="1"/>
          </p:cNvSpPr>
          <p:nvPr/>
        </p:nvSpPr>
        <p:spPr bwMode="auto">
          <a:xfrm>
            <a:off x="3005138" y="2312988"/>
            <a:ext cx="3132137" cy="2232025"/>
          </a:xfrm>
          <a:prstGeom prst="ellipse">
            <a:avLst/>
          </a:prstGeom>
          <a:gradFill rotWithShape="1">
            <a:gsLst>
              <a:gs pos="0">
                <a:srgbClr val="CCFFFF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800" b="1">
                <a:solidFill>
                  <a:srgbClr val="000066"/>
                </a:solidFill>
                <a:ea typeface="HG明朝B" pitchFamily="17" charset="-128"/>
              </a:rPr>
              <a:t>好ましいと思う心</a:t>
            </a:r>
          </a:p>
        </p:txBody>
      </p:sp>
      <p:sp>
        <p:nvSpPr>
          <p:cNvPr id="77849" name="AutoShape 25"/>
          <p:cNvSpPr>
            <a:spLocks noChangeArrowheads="1"/>
          </p:cNvSpPr>
          <p:nvPr/>
        </p:nvSpPr>
        <p:spPr bwMode="auto">
          <a:xfrm rot="-2327477">
            <a:off x="1042988" y="4437063"/>
            <a:ext cx="2808287" cy="1008062"/>
          </a:xfrm>
          <a:prstGeom prst="rightArrow">
            <a:avLst>
              <a:gd name="adj1" fmla="val 50000"/>
              <a:gd name="adj2" fmla="val 6964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000" b="1">
                <a:solidFill>
                  <a:srgbClr val="FF0000"/>
                </a:solidFill>
              </a:rPr>
              <a:t>認められる・賞賛される</a:t>
            </a:r>
          </a:p>
        </p:txBody>
      </p:sp>
      <p:sp>
        <p:nvSpPr>
          <p:cNvPr id="77850" name="AutoShape 26"/>
          <p:cNvSpPr>
            <a:spLocks noChangeArrowheads="1"/>
          </p:cNvSpPr>
          <p:nvPr/>
        </p:nvSpPr>
        <p:spPr bwMode="auto">
          <a:xfrm rot="-1876663">
            <a:off x="5076825" y="1412875"/>
            <a:ext cx="2819400" cy="833438"/>
          </a:xfrm>
          <a:prstGeom prst="leftArrow">
            <a:avLst>
              <a:gd name="adj1" fmla="val 50000"/>
              <a:gd name="adj2" fmla="val 84571"/>
            </a:avLst>
          </a:prstGeom>
          <a:solidFill>
            <a:srgbClr val="FFFF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000" b="1">
                <a:solidFill>
                  <a:srgbClr val="FF0000"/>
                </a:solidFill>
              </a:rPr>
              <a:t>認められる賞賛される</a:t>
            </a:r>
          </a:p>
        </p:txBody>
      </p:sp>
      <p:sp>
        <p:nvSpPr>
          <p:cNvPr id="77851" name="AutoShape 27"/>
          <p:cNvSpPr>
            <a:spLocks noChangeArrowheads="1"/>
          </p:cNvSpPr>
          <p:nvPr/>
        </p:nvSpPr>
        <p:spPr bwMode="auto">
          <a:xfrm rot="2347490">
            <a:off x="5435600" y="4581525"/>
            <a:ext cx="2808288" cy="833438"/>
          </a:xfrm>
          <a:prstGeom prst="leftArrow">
            <a:avLst>
              <a:gd name="adj1" fmla="val 50000"/>
              <a:gd name="adj2" fmla="val 84238"/>
            </a:avLst>
          </a:prstGeom>
          <a:solidFill>
            <a:srgbClr val="FFFF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000" b="1">
                <a:solidFill>
                  <a:srgbClr val="FF0000"/>
                </a:solidFill>
              </a:rPr>
              <a:t>認められる賞賛される</a:t>
            </a:r>
          </a:p>
        </p:txBody>
      </p:sp>
      <p:sp>
        <p:nvSpPr>
          <p:cNvPr id="77853" name="Text Box 29"/>
          <p:cNvSpPr txBox="1">
            <a:spLocks noChangeArrowheads="1"/>
          </p:cNvSpPr>
          <p:nvPr/>
        </p:nvSpPr>
        <p:spPr bwMode="auto">
          <a:xfrm>
            <a:off x="3022600" y="2971800"/>
            <a:ext cx="30972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5400">
                <a:solidFill>
                  <a:srgbClr val="FF0000"/>
                </a:solidFill>
                <a:ea typeface="HG明朝B" pitchFamily="17" charset="-128"/>
              </a:rPr>
              <a:t>誇　り</a:t>
            </a:r>
          </a:p>
        </p:txBody>
      </p:sp>
      <p:sp>
        <p:nvSpPr>
          <p:cNvPr id="77848" name="AutoShape 24"/>
          <p:cNvSpPr>
            <a:spLocks noChangeArrowheads="1"/>
          </p:cNvSpPr>
          <p:nvPr/>
        </p:nvSpPr>
        <p:spPr bwMode="auto">
          <a:xfrm rot="1414776">
            <a:off x="1187450" y="1628775"/>
            <a:ext cx="2736850" cy="1008063"/>
          </a:xfrm>
          <a:prstGeom prst="rightArrow">
            <a:avLst>
              <a:gd name="adj1" fmla="val 50000"/>
              <a:gd name="adj2" fmla="val 6787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000" b="1">
                <a:solidFill>
                  <a:srgbClr val="FF0000"/>
                </a:solidFill>
              </a:rPr>
              <a:t>認められる・賞賛される</a:t>
            </a:r>
          </a:p>
        </p:txBody>
      </p:sp>
      <p:sp>
        <p:nvSpPr>
          <p:cNvPr id="77828" name="AutoShape 4"/>
          <p:cNvSpPr>
            <a:spLocks noChangeArrowheads="1"/>
          </p:cNvSpPr>
          <p:nvPr/>
        </p:nvSpPr>
        <p:spPr bwMode="auto">
          <a:xfrm>
            <a:off x="44450" y="152400"/>
            <a:ext cx="5895975" cy="612775"/>
          </a:xfrm>
          <a:prstGeom prst="flowChartTerminator">
            <a:avLst/>
          </a:prstGeom>
          <a:gradFill rotWithShape="1">
            <a:gsLst>
              <a:gs pos="0">
                <a:srgbClr val="0033CC">
                  <a:alpha val="73000"/>
                </a:srgbClr>
              </a:gs>
              <a:gs pos="50000">
                <a:srgbClr val="000099">
                  <a:alpha val="70000"/>
                </a:srgbClr>
              </a:gs>
              <a:gs pos="100000">
                <a:srgbClr val="0033CC">
                  <a:alpha val="73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rgbClr val="FFFFFF"/>
                </a:solidFill>
                <a:latin typeface="Arial" charset="0"/>
                <a:ea typeface="HG明朝B" pitchFamily="17" charset="-128"/>
              </a:rPr>
              <a:t>自分のルーツに</a:t>
            </a:r>
            <a:r>
              <a:rPr lang="ja-JP" altLang="en-US" sz="3200" dirty="0">
                <a:solidFill>
                  <a:srgbClr val="FFFFFF"/>
                </a:solidFill>
                <a:latin typeface="Arial" charset="0"/>
                <a:ea typeface="HG明朝B" pitchFamily="17" charset="-128"/>
              </a:rPr>
              <a:t>誇りをもつ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785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7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7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7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778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778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778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77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778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8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778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8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7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7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7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7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77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7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7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0" grpId="0" animBg="1"/>
      <p:bldP spid="77838" grpId="0" animBg="1"/>
      <p:bldP spid="77838" grpId="1" animBg="1"/>
      <p:bldP spid="77841" grpId="0" animBg="1"/>
      <p:bldP spid="77841" grpId="1" animBg="1"/>
      <p:bldP spid="77844" grpId="0" animBg="1"/>
      <p:bldP spid="77844" grpId="1" animBg="1"/>
      <p:bldP spid="77847" grpId="0" build="allAtOnce" animBg="1"/>
      <p:bldP spid="77847" grpId="1" build="allAtOnce" animBg="1"/>
      <p:bldP spid="77852" grpId="0" build="allAtOnce" animBg="1"/>
      <p:bldP spid="77849" grpId="0" animBg="1"/>
      <p:bldP spid="77850" grpId="0" animBg="1"/>
      <p:bldP spid="77851" grpId="0" animBg="1"/>
      <p:bldP spid="77853" grpId="0"/>
      <p:bldP spid="7784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AutoShape 4"/>
          <p:cNvSpPr>
            <a:spLocks noChangeArrowheads="1"/>
          </p:cNvSpPr>
          <p:nvPr/>
        </p:nvSpPr>
        <p:spPr bwMode="auto">
          <a:xfrm>
            <a:off x="44450" y="152400"/>
            <a:ext cx="6759575" cy="612775"/>
          </a:xfrm>
          <a:prstGeom prst="flowChartTerminator">
            <a:avLst/>
          </a:prstGeom>
          <a:gradFill rotWithShape="1">
            <a:gsLst>
              <a:gs pos="0">
                <a:srgbClr val="0033CC">
                  <a:alpha val="73000"/>
                </a:srgbClr>
              </a:gs>
              <a:gs pos="50000">
                <a:srgbClr val="000099">
                  <a:alpha val="70000"/>
                </a:srgbClr>
              </a:gs>
              <a:gs pos="100000">
                <a:srgbClr val="0033CC">
                  <a:alpha val="73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3200" dirty="0">
                <a:solidFill>
                  <a:srgbClr val="FFFFFF"/>
                </a:solidFill>
                <a:latin typeface="Arial" charset="0"/>
                <a:ea typeface="HG明朝B" pitchFamily="17" charset="-128"/>
              </a:rPr>
              <a:t>アイデンティティーの問題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58738" y="-39688"/>
            <a:ext cx="9144001" cy="6858001"/>
            <a:chOff x="819" y="4914"/>
            <a:chExt cx="7980" cy="6120"/>
          </a:xfrm>
        </p:grpSpPr>
        <p:sp>
          <p:nvSpPr>
            <p:cNvPr id="30726" name="Rectangle 6"/>
            <p:cNvSpPr>
              <a:spLocks noChangeArrowheads="1"/>
            </p:cNvSpPr>
            <p:nvPr/>
          </p:nvSpPr>
          <p:spPr bwMode="auto">
            <a:xfrm>
              <a:off x="819" y="4914"/>
              <a:ext cx="7980" cy="612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pPr algn="just"/>
              <a:r>
                <a:rPr lang="ja-JP" altLang="en-US" sz="2400" dirty="0">
                  <a:latin typeface="Century" pitchFamily="18" charset="0"/>
                  <a:ea typeface="ＭＳ 明朝" pitchFamily="17" charset="-128"/>
                </a:rPr>
                <a:t>　</a:t>
              </a:r>
            </a:p>
            <a:p>
              <a:pPr lvl="1" algn="just"/>
              <a:r>
                <a:rPr lang="ja-JP" altLang="en-US" sz="2400" dirty="0">
                  <a:latin typeface="HG明朝B" pitchFamily="17" charset="-128"/>
                  <a:ea typeface="HG明朝B" pitchFamily="17" charset="-128"/>
                </a:rPr>
                <a:t>　</a:t>
              </a:r>
            </a:p>
            <a:p>
              <a:pPr lvl="1" algn="just"/>
              <a:r>
                <a:rPr lang="ja-JP" altLang="en-US" sz="2400" dirty="0">
                  <a:solidFill>
                    <a:schemeClr val="bg1"/>
                  </a:solidFill>
                  <a:latin typeface="HG明朝B" pitchFamily="17" charset="-128"/>
                  <a:ea typeface="HG明朝B" pitchFamily="17" charset="-128"/>
                </a:rPr>
                <a:t>　</a:t>
              </a:r>
            </a:p>
            <a:p>
              <a:pPr lvl="1" algn="just"/>
              <a:r>
                <a:rPr lang="ja-JP" altLang="en-US" sz="2400" dirty="0">
                  <a:solidFill>
                    <a:schemeClr val="bg1"/>
                  </a:solidFill>
                  <a:latin typeface="HG明朝B" pitchFamily="17" charset="-128"/>
                  <a:ea typeface="HG明朝B" pitchFamily="17" charset="-128"/>
                </a:rPr>
                <a:t>　私は五歳のときに中国から日本に来ました。　</a:t>
              </a:r>
            </a:p>
            <a:p>
              <a:pPr lvl="1" algn="just"/>
              <a:r>
                <a:rPr lang="ja-JP" altLang="en-US" sz="2400" dirty="0">
                  <a:solidFill>
                    <a:schemeClr val="bg1"/>
                  </a:solidFill>
                  <a:latin typeface="HG明朝B" pitchFamily="17" charset="-128"/>
                  <a:ea typeface="HG明朝B" pitchFamily="17" charset="-128"/>
                </a:rPr>
                <a:t>　初めて見る日本はとても広く大きく見えました。見る</a:t>
              </a:r>
              <a:r>
                <a:rPr lang="ja-JP" altLang="en-US" sz="2400" dirty="0" smtClean="0">
                  <a:solidFill>
                    <a:schemeClr val="bg1"/>
                  </a:solidFill>
                  <a:latin typeface="HG明朝B" pitchFamily="17" charset="-128"/>
                  <a:ea typeface="HG明朝B" pitchFamily="17" charset="-128"/>
                </a:rPr>
                <a:t>も</a:t>
              </a:r>
              <a:endParaRPr lang="en-US" altLang="ja-JP" sz="2400" smtClean="0">
                <a:solidFill>
                  <a:schemeClr val="bg1"/>
                </a:solidFill>
                <a:latin typeface="HG明朝B" pitchFamily="17" charset="-128"/>
                <a:ea typeface="HG明朝B" pitchFamily="17" charset="-128"/>
              </a:endParaRPr>
            </a:p>
            <a:p>
              <a:pPr lvl="1" algn="just"/>
              <a:r>
                <a:rPr lang="ja-JP" altLang="en-US" sz="2400" smtClean="0">
                  <a:solidFill>
                    <a:schemeClr val="bg1"/>
                  </a:solidFill>
                  <a:latin typeface="HG明朝B" pitchFamily="17" charset="-128"/>
                  <a:ea typeface="HG明朝B" pitchFamily="17" charset="-128"/>
                </a:rPr>
                <a:t>の</a:t>
              </a:r>
              <a:r>
                <a:rPr lang="ja-JP" altLang="en-US" sz="2400" dirty="0">
                  <a:solidFill>
                    <a:schemeClr val="bg1"/>
                  </a:solidFill>
                  <a:latin typeface="HG明朝B" pitchFamily="17" charset="-128"/>
                  <a:ea typeface="HG明朝B" pitchFamily="17" charset="-128"/>
                </a:rPr>
                <a:t>すべてが不思議で，耳にすることは変な言葉だけでした。</a:t>
              </a:r>
            </a:p>
            <a:p>
              <a:pPr lvl="1" algn="just"/>
              <a:r>
                <a:rPr lang="ja-JP" altLang="en-US" sz="2400" dirty="0">
                  <a:solidFill>
                    <a:schemeClr val="bg1"/>
                  </a:solidFill>
                  <a:latin typeface="HG明朝B" pitchFamily="17" charset="-128"/>
                  <a:ea typeface="HG明朝B" pitchFamily="17" charset="-128"/>
                </a:rPr>
                <a:t>　</a:t>
              </a:r>
            </a:p>
            <a:p>
              <a:pPr lvl="1" algn="just"/>
              <a:r>
                <a:rPr lang="ja-JP" altLang="en-US" sz="2400" dirty="0">
                  <a:solidFill>
                    <a:schemeClr val="bg1"/>
                  </a:solidFill>
                  <a:latin typeface="HG明朝B" pitchFamily="17" charset="-128"/>
                  <a:ea typeface="HG明朝B" pitchFamily="17" charset="-128"/>
                </a:rPr>
                <a:t>　その中で私は日本語を覚え，今もこうして話しています。</a:t>
              </a:r>
            </a:p>
            <a:p>
              <a:pPr lvl="1" algn="just"/>
              <a:r>
                <a:rPr lang="ja-JP" altLang="en-US" sz="2400" dirty="0">
                  <a:solidFill>
                    <a:schemeClr val="bg1"/>
                  </a:solidFill>
                  <a:latin typeface="HG明朝B" pitchFamily="17" charset="-128"/>
                  <a:ea typeface="HG明朝B" pitchFamily="17" charset="-128"/>
                </a:rPr>
                <a:t>　私は今も自分がどっちの国の人なのか分かりません。</a:t>
              </a:r>
            </a:p>
            <a:p>
              <a:pPr lvl="1" algn="just"/>
              <a:r>
                <a:rPr lang="ja-JP" altLang="en-US" sz="2400" dirty="0">
                  <a:solidFill>
                    <a:schemeClr val="bg1"/>
                  </a:solidFill>
                  <a:latin typeface="HG明朝B" pitchFamily="17" charset="-128"/>
                  <a:ea typeface="HG明朝B" pitchFamily="17" charset="-128"/>
                </a:rPr>
                <a:t>　でも今，私がつかみかけた答えは，国など関係なく，</a:t>
              </a:r>
            </a:p>
            <a:p>
              <a:pPr lvl="1" algn="just"/>
              <a:r>
                <a:rPr lang="ja-JP" altLang="en-US" sz="2400" dirty="0">
                  <a:solidFill>
                    <a:schemeClr val="bg1"/>
                  </a:solidFill>
                  <a:latin typeface="HG明朝B" pitchFamily="17" charset="-128"/>
                  <a:ea typeface="HG明朝B" pitchFamily="17" charset="-128"/>
                </a:rPr>
                <a:t>　今ここに私という人が生きていることです。</a:t>
              </a:r>
            </a:p>
            <a:p>
              <a:pPr lvl="1" algn="just"/>
              <a:r>
                <a:rPr lang="ja-JP" altLang="en-US" sz="2400" dirty="0">
                  <a:solidFill>
                    <a:schemeClr val="bg1"/>
                  </a:solidFill>
                  <a:latin typeface="HG明朝B" pitchFamily="17" charset="-128"/>
                  <a:ea typeface="HG明朝B" pitchFamily="17" charset="-128"/>
                </a:rPr>
                <a:t>　</a:t>
              </a:r>
            </a:p>
            <a:p>
              <a:pPr lvl="1" algn="just"/>
              <a:r>
                <a:rPr lang="ja-JP" altLang="en-US" sz="2400" dirty="0">
                  <a:solidFill>
                    <a:schemeClr val="bg1"/>
                  </a:solidFill>
                  <a:latin typeface="HG明朝B" pitchFamily="17" charset="-128"/>
                  <a:ea typeface="HG明朝B" pitchFamily="17" charset="-128"/>
                </a:rPr>
                <a:t>　私には二つの国があります。</a:t>
              </a:r>
            </a:p>
            <a:p>
              <a:pPr lvl="1" algn="just"/>
              <a:r>
                <a:rPr lang="ja-JP" altLang="en-US" sz="2400" dirty="0">
                  <a:solidFill>
                    <a:schemeClr val="bg1"/>
                  </a:solidFill>
                  <a:latin typeface="HG明朝B" pitchFamily="17" charset="-128"/>
                  <a:ea typeface="HG明朝B" pitchFamily="17" charset="-128"/>
                </a:rPr>
                <a:t>　だれでもあるわけではありません。</a:t>
              </a:r>
            </a:p>
            <a:p>
              <a:pPr lvl="1" algn="just"/>
              <a:r>
                <a:rPr lang="ja-JP" altLang="en-US" sz="2400" dirty="0">
                  <a:solidFill>
                    <a:schemeClr val="bg1"/>
                  </a:solidFill>
                  <a:latin typeface="HG明朝B" pitchFamily="17" charset="-128"/>
                  <a:ea typeface="HG明朝B" pitchFamily="17" charset="-128"/>
                </a:rPr>
                <a:t>　私にあたえられた一つの特権なのです。</a:t>
              </a:r>
            </a:p>
            <a:p>
              <a:pPr lvl="1" algn="just"/>
              <a:endParaRPr lang="ja-JP" altLang="en-US" sz="2000" b="1" dirty="0">
                <a:solidFill>
                  <a:schemeClr val="bg1"/>
                </a:solidFill>
                <a:latin typeface="HG明朝B" pitchFamily="17" charset="-128"/>
                <a:ea typeface="HG明朝B" pitchFamily="17" charset="-128"/>
              </a:endParaRPr>
            </a:p>
            <a:p>
              <a:pPr lvl="1" algn="just"/>
              <a:r>
                <a:rPr lang="ja-JP" altLang="en-US" b="1" dirty="0">
                  <a:solidFill>
                    <a:schemeClr val="bg1"/>
                  </a:solidFill>
                  <a:latin typeface="Century" pitchFamily="18" charset="0"/>
                  <a:ea typeface="ＭＳ 明朝" pitchFamily="17" charset="-128"/>
                </a:rPr>
                <a:t>平成１８年度　校内感動体験発表会　６年児童の作文「二つの国の間で」より</a:t>
              </a:r>
            </a:p>
            <a:p>
              <a:pPr lvl="1" algn="just"/>
              <a:r>
                <a:rPr lang="ja-JP" altLang="en-US" sz="1000" dirty="0">
                  <a:solidFill>
                    <a:schemeClr val="bg1"/>
                  </a:solidFill>
                  <a:latin typeface="Century" pitchFamily="18" charset="0"/>
                  <a:ea typeface="ＭＳ 明朝" pitchFamily="17" charset="-128"/>
                </a:rPr>
                <a:t>　</a:t>
              </a:r>
              <a:r>
                <a:rPr lang="ja-JP" altLang="en-US" sz="1000" dirty="0" err="1">
                  <a:solidFill>
                    <a:schemeClr val="bg1"/>
                  </a:solidFill>
                  <a:latin typeface="Century" pitchFamily="18" charset="0"/>
                  <a:ea typeface="ＭＳ 明朝" pitchFamily="17" charset="-128"/>
                </a:rPr>
                <a:t>。</a:t>
              </a:r>
              <a:endParaRPr lang="ja-JP" altLang="en-US" sz="1000" dirty="0">
                <a:solidFill>
                  <a:schemeClr val="bg1"/>
                </a:solidFill>
                <a:latin typeface="Century" pitchFamily="18" charset="0"/>
                <a:ea typeface="ＭＳ 明朝" pitchFamily="17" charset="-128"/>
              </a:endParaRPr>
            </a:p>
            <a:p>
              <a:pPr algn="just"/>
              <a:endParaRPr lang="ja-JP" altLang="en-US" sz="1000" dirty="0">
                <a:solidFill>
                  <a:schemeClr val="bg1"/>
                </a:solidFill>
                <a:latin typeface="Century" pitchFamily="18" charset="0"/>
                <a:ea typeface="ＭＳ 明朝" pitchFamily="17" charset="-128"/>
              </a:endParaRPr>
            </a:p>
            <a:p>
              <a:pPr algn="just"/>
              <a:r>
                <a:rPr lang="ja-JP" altLang="en-US" sz="1000" dirty="0">
                  <a:latin typeface="Century" pitchFamily="18" charset="0"/>
                  <a:ea typeface="ＭＳ 明朝" pitchFamily="17" charset="-128"/>
                </a:rPr>
                <a:t>　</a:t>
              </a:r>
              <a:endParaRPr lang="ja-JP" altLang="en-US" dirty="0"/>
            </a:p>
          </p:txBody>
        </p:sp>
        <p:sp>
          <p:nvSpPr>
            <p:cNvPr id="30727" name="Rectangle 7"/>
            <p:cNvSpPr>
              <a:spLocks noChangeArrowheads="1"/>
            </p:cNvSpPr>
            <p:nvPr/>
          </p:nvSpPr>
          <p:spPr bwMode="auto">
            <a:xfrm>
              <a:off x="924" y="5094"/>
              <a:ext cx="7779" cy="5760"/>
            </a:xfrm>
            <a:prstGeom prst="rect">
              <a:avLst/>
            </a:prstGeom>
            <a:noFill/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4" name="AutoShape 8"/>
          <p:cNvSpPr>
            <a:spLocks noChangeArrowheads="1"/>
          </p:cNvSpPr>
          <p:nvPr/>
        </p:nvSpPr>
        <p:spPr bwMode="auto">
          <a:xfrm>
            <a:off x="323850" y="1196975"/>
            <a:ext cx="8569325" cy="719138"/>
          </a:xfrm>
          <a:prstGeom prst="flowChartTerminator">
            <a:avLst/>
          </a:prstGeom>
          <a:gradFill rotWithShape="1">
            <a:gsLst>
              <a:gs pos="0">
                <a:srgbClr val="0000CC"/>
              </a:gs>
              <a:gs pos="50000">
                <a:srgbClr val="000066"/>
              </a:gs>
              <a:gs pos="100000">
                <a:srgbClr val="0000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3600">
                <a:solidFill>
                  <a:schemeClr val="bg1"/>
                </a:solidFill>
                <a:ea typeface="HG明朝B" pitchFamily="17" charset="-128"/>
              </a:rPr>
              <a:t>進路についての正確な情報</a:t>
            </a:r>
          </a:p>
        </p:txBody>
      </p:sp>
      <p:sp>
        <p:nvSpPr>
          <p:cNvPr id="75785" name="AutoShape 9"/>
          <p:cNvSpPr>
            <a:spLocks noChangeArrowheads="1"/>
          </p:cNvSpPr>
          <p:nvPr/>
        </p:nvSpPr>
        <p:spPr bwMode="auto">
          <a:xfrm>
            <a:off x="287338" y="2133600"/>
            <a:ext cx="8569325" cy="719138"/>
          </a:xfrm>
          <a:prstGeom prst="flowChartTerminator">
            <a:avLst/>
          </a:prstGeom>
          <a:gradFill rotWithShape="1">
            <a:gsLst>
              <a:gs pos="0">
                <a:srgbClr val="0000CC"/>
              </a:gs>
              <a:gs pos="50000">
                <a:srgbClr val="000066"/>
              </a:gs>
              <a:gs pos="100000">
                <a:srgbClr val="0000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3600">
                <a:solidFill>
                  <a:schemeClr val="bg1"/>
                </a:solidFill>
                <a:ea typeface="HG明朝B" pitchFamily="17" charset="-128"/>
              </a:rPr>
              <a:t>目標となる人との出会い</a:t>
            </a:r>
          </a:p>
        </p:txBody>
      </p:sp>
      <p:sp>
        <p:nvSpPr>
          <p:cNvPr id="75786" name="AutoShape 10"/>
          <p:cNvSpPr>
            <a:spLocks noChangeArrowheads="1"/>
          </p:cNvSpPr>
          <p:nvPr/>
        </p:nvSpPr>
        <p:spPr bwMode="auto">
          <a:xfrm>
            <a:off x="287338" y="3068638"/>
            <a:ext cx="8569325" cy="719137"/>
          </a:xfrm>
          <a:prstGeom prst="flowChartTerminator">
            <a:avLst/>
          </a:prstGeom>
          <a:gradFill rotWithShape="1">
            <a:gsLst>
              <a:gs pos="0">
                <a:srgbClr val="0000CC"/>
              </a:gs>
              <a:gs pos="50000">
                <a:srgbClr val="000066"/>
              </a:gs>
              <a:gs pos="100000">
                <a:srgbClr val="0000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3600">
                <a:solidFill>
                  <a:schemeClr val="bg1"/>
                </a:solidFill>
                <a:ea typeface="HG明朝B" pitchFamily="17" charset="-128"/>
              </a:rPr>
              <a:t>アイデンティティーの確立</a:t>
            </a:r>
          </a:p>
        </p:txBody>
      </p:sp>
      <p:sp>
        <p:nvSpPr>
          <p:cNvPr id="75787" name="AutoShape 11"/>
          <p:cNvSpPr>
            <a:spLocks noChangeArrowheads="1"/>
          </p:cNvSpPr>
          <p:nvPr/>
        </p:nvSpPr>
        <p:spPr bwMode="auto">
          <a:xfrm>
            <a:off x="3995738" y="4076700"/>
            <a:ext cx="1152525" cy="1079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5789" name="WordArt 13"/>
          <p:cNvSpPr>
            <a:spLocks noChangeArrowheads="1" noChangeShapeType="1" noTextEdit="1"/>
          </p:cNvSpPr>
          <p:nvPr/>
        </p:nvSpPr>
        <p:spPr bwMode="auto">
          <a:xfrm>
            <a:off x="395288" y="5373688"/>
            <a:ext cx="8353425" cy="744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66CCFF"/>
                    </a:gs>
                  </a:gsLst>
                  <a:path path="rect">
                    <a:fillToRect r="100000" b="100000"/>
                  </a:path>
                </a:gradFill>
                <a:latin typeface="ＭＳ Ｐゴシック"/>
                <a:ea typeface="ＭＳ Ｐゴシック"/>
              </a:rPr>
              <a:t>自分に自信をもって生きていく姿</a:t>
            </a:r>
          </a:p>
        </p:txBody>
      </p:sp>
      <p:sp>
        <p:nvSpPr>
          <p:cNvPr id="9" name="Rectangle 51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 algn="ctr">
            <a:noFill/>
            <a:miter lim="800000"/>
            <a:headEnd/>
            <a:tailEnd/>
          </a:ln>
          <a:effectLst>
            <a:softEdge rad="63500"/>
          </a:effectLst>
        </p:spPr>
        <p:txBody>
          <a:bodyPr wrap="none" anchor="ctr"/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１２．進路を切り拓く力</a:t>
            </a:r>
            <a:endParaRPr lang="ja-JP" altLang="en-US" sz="32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4" grpId="0" animBg="1"/>
      <p:bldP spid="75785" grpId="0" animBg="1"/>
      <p:bldP spid="75786" grpId="0" animBg="1"/>
      <p:bldP spid="75787" grpId="0" animBg="1"/>
      <p:bldP spid="7578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WordArt 5"/>
          <p:cNvSpPr>
            <a:spLocks noChangeArrowheads="1" noChangeShapeType="1" noTextEdit="1"/>
          </p:cNvSpPr>
          <p:nvPr/>
        </p:nvSpPr>
        <p:spPr bwMode="auto">
          <a:xfrm>
            <a:off x="138113" y="1773238"/>
            <a:ext cx="88677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ja-JP" altLang="en-US" sz="3600" b="1" kern="10">
              <a:ln w="12700">
                <a:solidFill>
                  <a:srgbClr val="000080"/>
                </a:solidFill>
                <a:round/>
                <a:headEnd/>
                <a:tailEnd/>
              </a:ln>
              <a:solidFill>
                <a:srgbClr val="0000FF"/>
              </a:solidFill>
              <a:latin typeface="HG明朝B"/>
              <a:ea typeface="HG明朝B"/>
            </a:endParaRPr>
          </a:p>
        </p:txBody>
      </p:sp>
      <p:sp>
        <p:nvSpPr>
          <p:cNvPr id="34819" name="Text Box 6"/>
          <p:cNvSpPr txBox="1">
            <a:spLocks noChangeArrowheads="1"/>
          </p:cNvSpPr>
          <p:nvPr/>
        </p:nvSpPr>
        <p:spPr bwMode="auto">
          <a:xfrm>
            <a:off x="1042988" y="4724400"/>
            <a:ext cx="6842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/>
          </a:p>
        </p:txBody>
      </p:sp>
      <p:sp>
        <p:nvSpPr>
          <p:cNvPr id="8" name="正方形/長方形 7"/>
          <p:cNvSpPr/>
          <p:nvPr/>
        </p:nvSpPr>
        <p:spPr>
          <a:xfrm>
            <a:off x="395536" y="1268760"/>
            <a:ext cx="8226931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ja-JP" alt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外国にルーツをもつ子どもたち</a:t>
            </a:r>
            <a:endParaRPr lang="en-US" altLang="ja-JP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ja-JP" alt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の現状と</a:t>
            </a:r>
            <a:r>
              <a:rPr lang="ja-JP" alt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課題　概要編</a:t>
            </a:r>
            <a:endParaRPr lang="en-US" altLang="ja-JP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4821" name="テキスト ボックス 8"/>
          <p:cNvSpPr txBox="1">
            <a:spLocks noChangeArrowheads="1"/>
          </p:cNvSpPr>
          <p:nvPr/>
        </p:nvSpPr>
        <p:spPr bwMode="auto">
          <a:xfrm>
            <a:off x="755576" y="3429000"/>
            <a:ext cx="7416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3200" dirty="0" smtClean="0">
                <a:latin typeface="ＭＳ ゴシック" pitchFamily="49" charset="-128"/>
                <a:ea typeface="ＭＳ ゴシック" pitchFamily="49" charset="-128"/>
              </a:rPr>
              <a:t>日本語指導が必要な子どもたちの教育</a:t>
            </a:r>
            <a:endParaRPr lang="en-US" altLang="ja-JP" sz="3200" dirty="0">
              <a:latin typeface="ＭＳ ゴシック" pitchFamily="49" charset="-128"/>
              <a:ea typeface="ＭＳ ゴシック" pitchFamily="49" charset="-128"/>
            </a:endParaRPr>
          </a:p>
          <a:p>
            <a:endParaRPr lang="ja-JP" altLang="en-US" dirty="0">
              <a:solidFill>
                <a:schemeClr val="accent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4822" name="テキスト ボックス 9"/>
          <p:cNvSpPr txBox="1">
            <a:spLocks noChangeArrowheads="1"/>
          </p:cNvSpPr>
          <p:nvPr/>
        </p:nvSpPr>
        <p:spPr bwMode="auto">
          <a:xfrm>
            <a:off x="1763688" y="5301208"/>
            <a:ext cx="5616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800" dirty="0"/>
              <a:t>外国人教育研修会資料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図 2"/>
          <p:cNvPicPr>
            <a:picLocks noChangeAspect="1" noChangeArrowheads="1"/>
          </p:cNvPicPr>
          <p:nvPr/>
        </p:nvPicPr>
        <p:blipFill>
          <a:blip r:embed="rId2" cstate="print"/>
          <a:srcRect t="8974" b="50920"/>
          <a:stretch>
            <a:fillRect/>
          </a:stretch>
        </p:blipFill>
        <p:spPr bwMode="auto">
          <a:xfrm>
            <a:off x="0" y="765175"/>
            <a:ext cx="9144000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1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 algn="ctr">
            <a:noFill/>
            <a:miter lim="800000"/>
            <a:headEnd/>
            <a:tailEnd/>
          </a:ln>
          <a:effectLst>
            <a:softEdge rad="63500"/>
          </a:effectLst>
        </p:spPr>
        <p:txBody>
          <a:bodyPr wrap="none" anchor="ctr"/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２．全国的な状況</a:t>
            </a:r>
            <a:r>
              <a:rPr lang="ja-JP" altLang="en-US" sz="32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284663" y="188913"/>
            <a:ext cx="45354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b="1" dirty="0">
                <a:solidFill>
                  <a:schemeClr val="bg1"/>
                </a:solidFill>
                <a:ea typeface="HG明朝B" pitchFamily="17" charset="-128"/>
              </a:rPr>
              <a:t>平成２２年度文部科学省調査結果より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図 4"/>
          <p:cNvPicPr>
            <a:picLocks noChangeAspect="1" noChangeArrowheads="1"/>
          </p:cNvPicPr>
          <p:nvPr/>
        </p:nvPicPr>
        <p:blipFill>
          <a:blip r:embed="rId2" cstate="print"/>
          <a:srcRect t="8405" r="3044" b="46638"/>
          <a:stretch>
            <a:fillRect/>
          </a:stretch>
        </p:blipFill>
        <p:spPr bwMode="auto">
          <a:xfrm>
            <a:off x="0" y="0"/>
            <a:ext cx="9170988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図 12"/>
          <p:cNvPicPr>
            <a:picLocks noChangeAspect="1" noChangeArrowheads="1"/>
          </p:cNvPicPr>
          <p:nvPr/>
        </p:nvPicPr>
        <p:blipFill>
          <a:blip r:embed="rId2" cstate="print"/>
          <a:srcRect l="2643" t="8856" r="2197" b="49155"/>
          <a:stretch>
            <a:fillRect/>
          </a:stretch>
        </p:blipFill>
        <p:spPr bwMode="auto">
          <a:xfrm>
            <a:off x="0" y="0"/>
            <a:ext cx="9144000" cy="691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図 15"/>
          <p:cNvPicPr>
            <a:picLocks noChangeAspect="1" noChangeArrowheads="1"/>
          </p:cNvPicPr>
          <p:nvPr/>
        </p:nvPicPr>
        <p:blipFill>
          <a:blip r:embed="rId2" cstate="print"/>
          <a:srcRect l="2972" t="9245" r="3189" b="5155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2" cstate="print"/>
          <a:srcRect l="2727" t="3922" r="1666" b="285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3" cstate="print"/>
          <a:srcRect r="2213" b="2020"/>
          <a:stretch>
            <a:fillRect/>
          </a:stretch>
        </p:blipFill>
        <p:spPr bwMode="auto">
          <a:xfrm>
            <a:off x="900113" y="0"/>
            <a:ext cx="82438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6350" y="3587750"/>
            <a:ext cx="1331913" cy="635000"/>
          </a:xfrm>
          <a:prstGeom prst="rightArrow">
            <a:avLst>
              <a:gd name="adj1" fmla="val 50000"/>
              <a:gd name="adj2" fmla="val 67139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b="1" dirty="0"/>
              <a:t>京都府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059832" y="5085184"/>
            <a:ext cx="5905500" cy="1323439"/>
          </a:xfrm>
          <a:prstGeom prst="rect">
            <a:avLst/>
          </a:prstGeom>
          <a:solidFill>
            <a:srgbClr val="000066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3200" b="1" dirty="0">
                <a:solidFill>
                  <a:srgbClr val="FFFF00"/>
                </a:solidFill>
                <a:latin typeface="ＭＳ ゴシック" pitchFamily="49" charset="-128"/>
                <a:ea typeface="ＭＳ ゴシック" pitchFamily="49" charset="-128"/>
              </a:rPr>
              <a:t>児童生徒数・在籍学校数ともに</a:t>
            </a:r>
          </a:p>
          <a:p>
            <a:pPr algn="ctr">
              <a:spcBef>
                <a:spcPct val="50000"/>
              </a:spcBef>
            </a:pPr>
            <a:r>
              <a:rPr lang="ja-JP" altLang="en-US" sz="3200" b="1" dirty="0">
                <a:solidFill>
                  <a:srgbClr val="FFFF00"/>
                </a:solidFill>
                <a:latin typeface="ＭＳ ゴシック" pitchFamily="49" charset="-128"/>
                <a:ea typeface="ＭＳ ゴシック" pitchFamily="49" charset="-128"/>
              </a:rPr>
              <a:t>全国で</a:t>
            </a:r>
            <a:r>
              <a:rPr lang="ja-JP" altLang="en-US" sz="3200" b="1" dirty="0" smtClean="0">
                <a:solidFill>
                  <a:srgbClr val="FFFF00"/>
                </a:solidFill>
                <a:latin typeface="ＭＳ ゴシック" pitchFamily="49" charset="-128"/>
                <a:ea typeface="ＭＳ ゴシック" pitchFamily="49" charset="-128"/>
              </a:rPr>
              <a:t>２０番</a:t>
            </a:r>
            <a:endParaRPr lang="ja-JP" altLang="en-US" sz="3200" b="1" dirty="0">
              <a:solidFill>
                <a:srgbClr val="FFFF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  <p:bldP spid="717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320937" y="1067608"/>
            <a:ext cx="849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ja-JP" altLang="en-US" sz="1200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</a:t>
            </a:r>
            <a:r>
              <a:rPr lang="ja-JP" altLang="en-US" sz="2000" dirty="0">
                <a:latin typeface="Century" pitchFamily="18" charset="0"/>
                <a:ea typeface="AR明朝体U" pitchFamily="49" charset="-128"/>
                <a:cs typeface="Times New Roman" pitchFamily="18" charset="0"/>
              </a:rPr>
              <a:t>日本語指導が必要な　児童生徒の在籍状況（平成</a:t>
            </a:r>
            <a:r>
              <a:rPr lang="ja-JP" altLang="en-US" sz="2000" dirty="0" smtClean="0">
                <a:latin typeface="Century" pitchFamily="18" charset="0"/>
                <a:ea typeface="AR明朝体U" pitchFamily="49" charset="-128"/>
                <a:cs typeface="Times New Roman" pitchFamily="18" charset="0"/>
              </a:rPr>
              <a:t>２２年</a:t>
            </a:r>
            <a:r>
              <a:rPr lang="ja-JP" altLang="en-US" sz="2000" dirty="0">
                <a:latin typeface="Century" pitchFamily="18" charset="0"/>
                <a:ea typeface="AR明朝体U" pitchFamily="49" charset="-128"/>
                <a:cs typeface="Times New Roman" pitchFamily="18" charset="0"/>
              </a:rPr>
              <a:t>９月１日現在）</a:t>
            </a:r>
            <a:endParaRPr lang="ja-JP" altLang="en-US" sz="3600" dirty="0">
              <a:ea typeface="AR明朝体U" pitchFamily="49" charset="-128"/>
            </a:endParaRPr>
          </a:p>
        </p:txBody>
      </p:sp>
      <p:pic>
        <p:nvPicPr>
          <p:cNvPr id="16437" name="Picture 5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44000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51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 algn="ctr">
            <a:noFill/>
            <a:miter lim="800000"/>
            <a:headEnd/>
            <a:tailEnd/>
          </a:ln>
          <a:effectLst>
            <a:softEdge rad="63500"/>
          </a:effectLst>
        </p:spPr>
        <p:txBody>
          <a:bodyPr wrap="none" anchor="ctr"/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３．京都市の在籍状況</a:t>
            </a:r>
            <a:r>
              <a:rPr lang="ja-JP" altLang="en-US" sz="32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36.8|13.2|11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11.9|2.9|3.3|2.2|10.5|1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5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2.2|7.3|1.5|11.6|1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9|7.3|7.7|3.5|1.6|3.3|0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スパイス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スパイス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876</TotalTime>
  <Words>962</Words>
  <Application>Microsoft Office PowerPoint</Application>
  <PresentationFormat>画面に合わせる (4:3)</PresentationFormat>
  <Paragraphs>206</Paragraphs>
  <Slides>28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29" baseType="lpstr">
      <vt:lpstr>スパイス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スライド 13</vt:lpstr>
      <vt:lpstr>スライド 14</vt:lpstr>
      <vt:lpstr>スライド 15</vt:lpstr>
      <vt:lpstr>スライド 16</vt:lpstr>
      <vt:lpstr>スライド 17</vt:lpstr>
      <vt:lpstr>スライド 18</vt:lpstr>
      <vt:lpstr>スライド 19</vt:lpstr>
      <vt:lpstr>スライド 20</vt:lpstr>
      <vt:lpstr>スライド 21</vt:lpstr>
      <vt:lpstr>スライド 22</vt:lpstr>
      <vt:lpstr>スライド 23</vt:lpstr>
      <vt:lpstr>スライド 24</vt:lpstr>
      <vt:lpstr>スライド 25</vt:lpstr>
      <vt:lpstr>スライド 26</vt:lpstr>
      <vt:lpstr>スライド 27</vt:lpstr>
      <vt:lpstr>スライド 28</vt:lpstr>
    </vt:vector>
  </TitlesOfParts>
  <Company>京都市教育委員会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京都市教育委員会</dc:creator>
  <cp:lastModifiedBy>京都市教育委員会</cp:lastModifiedBy>
  <cp:revision>133</cp:revision>
  <cp:lastPrinted>2010-06-28T01:57:26Z</cp:lastPrinted>
  <dcterms:created xsi:type="dcterms:W3CDTF">2010-06-24T00:43:29Z</dcterms:created>
  <dcterms:modified xsi:type="dcterms:W3CDTF">2012-03-29T04:30:48Z</dcterms:modified>
</cp:coreProperties>
</file>