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77" r:id="rId2"/>
    <p:sldId id="337" r:id="rId3"/>
    <p:sldId id="335" r:id="rId4"/>
    <p:sldId id="336" r:id="rId5"/>
    <p:sldId id="338" r:id="rId6"/>
    <p:sldId id="341" r:id="rId7"/>
    <p:sldId id="339" r:id="rId8"/>
    <p:sldId id="340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291" r:id="rId17"/>
    <p:sldId id="297" r:id="rId18"/>
    <p:sldId id="353" r:id="rId19"/>
    <p:sldId id="350" r:id="rId20"/>
    <p:sldId id="354" r:id="rId21"/>
    <p:sldId id="351" r:id="rId22"/>
    <p:sldId id="352" r:id="rId23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C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94" y="-96"/>
      </p:cViewPr>
      <p:guideLst>
        <p:guide orient="horz" pos="3109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3638"/>
          </a:xfrm>
          <a:prstGeom prst="rect">
            <a:avLst/>
          </a:prstGeo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100" y="4689475"/>
            <a:ext cx="5389563" cy="44434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C2C-CF20-430D-B6DA-7E74DC3899C4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D3D3-C6C6-46E2-B9BC-5D1027475A50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A56E-9E75-4904-8DC6-2AF6750354A9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DBA-C8A8-446F-83D1-96829889DD29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DD45-073F-4B47-890D-86D535D9149B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0E2-7250-4F00-8F83-AA7ACD205A70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6CE4-C596-4BE8-B59F-E132269DE39D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9D078-4724-420E-929B-6403FF07AA18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627D-4538-4E33-8EC7-D99A0985BB7D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D184-EECE-4E77-B3F9-3DCABCF0DCDB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075-6BB8-4912-8A25-083332953E98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A249F-A569-44A4-8727-6773521395C4}" type="datetime1">
              <a:rPr kumimoji="1" lang="ja-JP" altLang="en-US" smtClean="0"/>
              <a:pPr/>
              <a:t>2012/3/19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275D-900D-4C98-B109-00F66A959CF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生き方探究教育</a:t>
            </a:r>
            <a:r>
              <a:rPr lang="ja-JP" altLang="en-US" sz="5400" dirty="0" smtClean="0"/>
              <a:t>の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さらなる充実を求めて</a:t>
            </a:r>
            <a:endParaRPr kumimoji="1" lang="ja-JP" altLang="en-US" sz="5400" dirty="0"/>
          </a:p>
        </p:txBody>
      </p:sp>
      <p:pic>
        <p:nvPicPr>
          <p:cNvPr id="14" name="図 13" descr="20授業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48" y="2852936"/>
            <a:ext cx="1798960" cy="1944216"/>
          </a:xfrm>
          <a:prstGeom prst="rect">
            <a:avLst/>
          </a:prstGeom>
        </p:spPr>
      </p:pic>
      <p:pic>
        <p:nvPicPr>
          <p:cNvPr id="15" name="図 14" descr="15人（２）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39" y="2852937"/>
            <a:ext cx="905691" cy="216024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915816" y="4797152"/>
            <a:ext cx="331236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キャリアノートの取組</a:t>
            </a:r>
            <a:endParaRPr kumimoji="1" lang="ja-JP" altLang="en-US" sz="3200" dirty="0"/>
          </a:p>
        </p:txBody>
      </p:sp>
      <p:pic>
        <p:nvPicPr>
          <p:cNvPr id="6" name="Picture 9" descr="P101003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932040" y="3663027"/>
            <a:ext cx="4104456" cy="3078341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" name="図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89062"/>
            <a:ext cx="418484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/>
          <p:cNvPicPr/>
          <p:nvPr/>
        </p:nvPicPr>
        <p:blipFill>
          <a:blip r:embed="rId4" cstate="print"/>
          <a:srcRect l="1547" t="6460" r="1547" b="198"/>
          <a:stretch>
            <a:fillRect/>
          </a:stretch>
        </p:blipFill>
        <p:spPr bwMode="auto">
          <a:xfrm>
            <a:off x="467544" y="836712"/>
            <a:ext cx="4248472" cy="658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860032" y="1057960"/>
            <a:ext cx="413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・各教室</a:t>
            </a:r>
            <a:r>
              <a:rPr lang="ja-JP" altLang="en-US" sz="2400" smtClean="0"/>
              <a:t>で</a:t>
            </a:r>
            <a:r>
              <a:rPr lang="ja-JP" altLang="en-US" sz="2400" smtClean="0"/>
              <a:t>保管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・定期的に振り返る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・次の学年へ申し送る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・６年間通してのキャリア発達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kumimoji="1" lang="ja-JP" altLang="en-US" sz="2400" dirty="0" smtClean="0"/>
              <a:t>を見取る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ja-JP" altLang="en-US" dirty="0" smtClean="0"/>
              <a:t>学校全体の</a:t>
            </a:r>
            <a:r>
              <a:rPr kumimoji="1" lang="ja-JP" altLang="en-US" dirty="0" smtClean="0"/>
              <a:t>取組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340768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　児童会活動とのタイアップ</a:t>
            </a:r>
            <a:endParaRPr lang="en-US" altLang="ja-JP" sz="2800" dirty="0" smtClean="0"/>
          </a:p>
          <a:p>
            <a:r>
              <a:rPr lang="ja-JP" altLang="en-US" sz="2800" dirty="0" smtClean="0"/>
              <a:t>　　（あいさつ運動）</a:t>
            </a:r>
            <a:endParaRPr lang="en-US" altLang="ja-JP" sz="2800" dirty="0" smtClean="0"/>
          </a:p>
          <a:p>
            <a:r>
              <a:rPr lang="ja-JP" altLang="en-US" sz="2800" dirty="0" smtClean="0"/>
              <a:t>　　（清掃活動）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・　縦割活動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・　スポーツ教室やクラブ活動を通した他学年との交流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・　女性会との交流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・　</a:t>
            </a:r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29600" cy="850106"/>
          </a:xfrm>
        </p:spPr>
        <p:txBody>
          <a:bodyPr/>
          <a:lstStyle/>
          <a:p>
            <a:r>
              <a:rPr lang="ja-JP" altLang="en-US" dirty="0" smtClean="0"/>
              <a:t>教科等における実践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1052736"/>
            <a:ext cx="865130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7C0"/>
                </a:solidFill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j-cs"/>
              </a:rPr>
              <a:t>教科等の中で生き方探究教育を実践する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7C0"/>
                </a:solidFill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7C0"/>
                </a:solidFill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j-cs"/>
              </a:rPr>
            </a:b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7C0"/>
                </a:solidFill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j-cs"/>
              </a:rPr>
              <a:t>とはどういうことか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17C0"/>
              </a:solidFill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j-cs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024784" y="2492896"/>
            <a:ext cx="1104776" cy="360040"/>
          </a:xfrm>
          <a:prstGeom prst="downArrow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63588" y="3068960"/>
            <a:ext cx="7427168" cy="1249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 smtClean="0">
                <a:solidFill>
                  <a:srgbClr val="FF0000"/>
                </a:solidFill>
                <a:latin typeface="HGｺﾞｼｯｸE" pitchFamily="49" charset="-128"/>
                <a:ea typeface="HGｺﾞｼｯｸE" pitchFamily="49" charset="-128"/>
                <a:cs typeface="+mj-cs"/>
              </a:rPr>
              <a:t>授業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j-cs"/>
              </a:rPr>
              <a:t>を通して</a:t>
            </a:r>
            <a:endParaRPr kumimoji="1" lang="en-US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j-cs"/>
              </a:rPr>
              <a:t>「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j-cs"/>
              </a:rPr>
              <a:t>4</a:t>
            </a:r>
            <a:r>
              <a:rPr kumimoji="1" lang="ja-JP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j-cs"/>
              </a:rPr>
              <a:t>つの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j-cs"/>
              </a:rPr>
              <a:t>力」を育てる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j-cs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024784" y="4581128"/>
            <a:ext cx="1104776" cy="360040"/>
          </a:xfrm>
          <a:prstGeom prst="downArrow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872924" y="5229200"/>
            <a:ext cx="7408497" cy="1296144"/>
          </a:xfrm>
          <a:prstGeom prst="rect">
            <a:avLst/>
          </a:prstGeom>
          <a:solidFill>
            <a:schemeClr val="bg1"/>
          </a:solidFill>
        </p:spPr>
        <p:txBody>
          <a:bodyPr tIns="0">
            <a:no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ja-JP" altLang="en-US" sz="3600" dirty="0" smtClean="0">
                <a:solidFill>
                  <a:srgbClr val="FF0000"/>
                </a:solidFill>
                <a:latin typeface="HGｺﾞｼｯｸE" pitchFamily="49" charset="-128"/>
                <a:ea typeface="HGｺﾞｼｯｸE" pitchFamily="49" charset="-128"/>
              </a:rPr>
              <a:t>授業に取り入れたい</a:t>
            </a:r>
            <a:endParaRPr lang="en-US" altLang="ja-JP" sz="3600" dirty="0" smtClean="0">
              <a:solidFill>
                <a:srgbClr val="FF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ja-JP" altLang="en-US" sz="3600" dirty="0" smtClean="0">
                <a:solidFill>
                  <a:srgbClr val="FF0000"/>
                </a:solidFill>
                <a:latin typeface="HGｺﾞｼｯｸE" pitchFamily="49" charset="-128"/>
                <a:ea typeface="HGｺﾞｼｯｸE" pitchFamily="49" charset="-128"/>
              </a:rPr>
              <a:t>学習活動・授業展開の工夫</a:t>
            </a:r>
            <a:endParaRPr kumimoji="1" lang="en-US" altLang="ja-JP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 cstate="print"/>
          <a:srcRect t="2551" b="-1228"/>
          <a:stretch>
            <a:fillRect/>
          </a:stretch>
        </p:blipFill>
        <p:spPr bwMode="auto">
          <a:xfrm>
            <a:off x="269776" y="1458137"/>
            <a:ext cx="8604449" cy="98917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教科等に取り入れたい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学習活動・授業展開の工夫例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 -9.24855E-7 L 0 -0.653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吹き出し 11"/>
          <p:cNvSpPr/>
          <p:nvPr/>
        </p:nvSpPr>
        <p:spPr>
          <a:xfrm>
            <a:off x="107504" y="188640"/>
            <a:ext cx="7128792" cy="864096"/>
          </a:xfrm>
          <a:prstGeom prst="wedgeRoundRectCallout">
            <a:avLst>
              <a:gd name="adj1" fmla="val 54753"/>
              <a:gd name="adj2" fmla="val 1349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「人とのつながり」を意識した　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話合い活動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コンテンツ プレースホルダ 3" descr="02女の子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84368" y="199654"/>
            <a:ext cx="938780" cy="14291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図 9" descr="CIMG0147.JPG"/>
          <p:cNvPicPr>
            <a:picLocks noChangeAspect="1"/>
          </p:cNvPicPr>
          <p:nvPr/>
        </p:nvPicPr>
        <p:blipFill>
          <a:blip r:embed="rId3" cstate="print"/>
          <a:srcRect t="11111" b="13333"/>
          <a:stretch>
            <a:fillRect/>
          </a:stretch>
        </p:blipFill>
        <p:spPr>
          <a:xfrm>
            <a:off x="179512" y="1556792"/>
            <a:ext cx="4320480" cy="2448272"/>
          </a:xfrm>
          <a:prstGeom prst="rect">
            <a:avLst/>
          </a:prstGeom>
        </p:spPr>
      </p:pic>
      <p:pic>
        <p:nvPicPr>
          <p:cNvPr id="17" name="図 16" descr="CIMG9986.JPG"/>
          <p:cNvPicPr>
            <a:picLocks noChangeAspect="1"/>
          </p:cNvPicPr>
          <p:nvPr/>
        </p:nvPicPr>
        <p:blipFill>
          <a:blip r:embed="rId4" cstate="print"/>
          <a:srcRect t="11206" b="12595"/>
          <a:stretch>
            <a:fillRect/>
          </a:stretch>
        </p:blipFill>
        <p:spPr>
          <a:xfrm>
            <a:off x="4680520" y="1556792"/>
            <a:ext cx="4283968" cy="2448272"/>
          </a:xfrm>
          <a:prstGeom prst="rect">
            <a:avLst/>
          </a:prstGeom>
        </p:spPr>
      </p:pic>
      <p:pic>
        <p:nvPicPr>
          <p:cNvPr id="18" name="図 17" descr="CIMG9985.JPG"/>
          <p:cNvPicPr>
            <a:picLocks noChangeAspect="1"/>
          </p:cNvPicPr>
          <p:nvPr/>
        </p:nvPicPr>
        <p:blipFill>
          <a:blip r:embed="rId5" cstate="print"/>
          <a:srcRect t="12846" b="11303"/>
          <a:stretch>
            <a:fillRect/>
          </a:stretch>
        </p:blipFill>
        <p:spPr>
          <a:xfrm>
            <a:off x="179512" y="4149080"/>
            <a:ext cx="4303663" cy="2448272"/>
          </a:xfrm>
          <a:prstGeom prst="rect">
            <a:avLst/>
          </a:prstGeom>
        </p:spPr>
      </p:pic>
      <p:pic>
        <p:nvPicPr>
          <p:cNvPr id="19" name="図 18" descr="CIMG9984.JPG"/>
          <p:cNvPicPr>
            <a:picLocks noChangeAspect="1"/>
          </p:cNvPicPr>
          <p:nvPr/>
        </p:nvPicPr>
        <p:blipFill>
          <a:blip r:embed="rId6" cstate="print"/>
          <a:srcRect t="10399" b="13401"/>
          <a:stretch>
            <a:fillRect/>
          </a:stretch>
        </p:blipFill>
        <p:spPr>
          <a:xfrm>
            <a:off x="4680520" y="4149079"/>
            <a:ext cx="4283968" cy="2448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吹き出し 11"/>
          <p:cNvSpPr/>
          <p:nvPr/>
        </p:nvSpPr>
        <p:spPr>
          <a:xfrm>
            <a:off x="179512" y="116632"/>
            <a:ext cx="7128792" cy="864096"/>
          </a:xfrm>
          <a:prstGeom prst="wedgeRoundRectCallout">
            <a:avLst>
              <a:gd name="adj1" fmla="val 54753"/>
              <a:gd name="adj2" fmla="val 168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「人とのつながり」を意識した　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話合い活動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コンテンツ プレースホルダ 3" descr="02女の子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56376" y="127646"/>
            <a:ext cx="938780" cy="14291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図 9" descr="CIMG0147.JPG"/>
          <p:cNvPicPr>
            <a:picLocks noChangeAspect="1"/>
          </p:cNvPicPr>
          <p:nvPr/>
        </p:nvPicPr>
        <p:blipFill>
          <a:blip r:embed="rId3" cstate="print"/>
          <a:srcRect t="11111" b="13333"/>
          <a:stretch>
            <a:fillRect/>
          </a:stretch>
        </p:blipFill>
        <p:spPr>
          <a:xfrm>
            <a:off x="179512" y="1556792"/>
            <a:ext cx="4320480" cy="2448272"/>
          </a:xfrm>
          <a:prstGeom prst="rect">
            <a:avLst/>
          </a:prstGeom>
        </p:spPr>
      </p:pic>
      <p:pic>
        <p:nvPicPr>
          <p:cNvPr id="18" name="図 17" descr="CIMG9985.JPG"/>
          <p:cNvPicPr>
            <a:picLocks noChangeAspect="1"/>
          </p:cNvPicPr>
          <p:nvPr/>
        </p:nvPicPr>
        <p:blipFill>
          <a:blip r:embed="rId4" cstate="print"/>
          <a:srcRect t="12846" b="11303"/>
          <a:stretch>
            <a:fillRect/>
          </a:stretch>
        </p:blipFill>
        <p:spPr>
          <a:xfrm>
            <a:off x="179512" y="4149080"/>
            <a:ext cx="4303663" cy="2448272"/>
          </a:xfrm>
          <a:prstGeom prst="rect">
            <a:avLst/>
          </a:prstGeom>
        </p:spPr>
      </p:pic>
      <p:pic>
        <p:nvPicPr>
          <p:cNvPr id="11" name="図 10" descr="CIMG9839.JPG"/>
          <p:cNvPicPr>
            <a:picLocks noChangeAspect="1"/>
          </p:cNvPicPr>
          <p:nvPr/>
        </p:nvPicPr>
        <p:blipFill>
          <a:blip r:embed="rId5" cstate="print"/>
          <a:srcRect l="8333" r="28031"/>
          <a:stretch>
            <a:fillRect/>
          </a:stretch>
        </p:blipFill>
        <p:spPr>
          <a:xfrm>
            <a:off x="179512" y="1556792"/>
            <a:ext cx="4320480" cy="5091994"/>
          </a:xfrm>
          <a:prstGeom prst="rect">
            <a:avLst/>
          </a:prstGeom>
        </p:spPr>
      </p:pic>
      <p:pic>
        <p:nvPicPr>
          <p:cNvPr id="20" name="図 19" descr="CIMG9992.JPG"/>
          <p:cNvPicPr>
            <a:picLocks noChangeAspect="1"/>
          </p:cNvPicPr>
          <p:nvPr/>
        </p:nvPicPr>
        <p:blipFill>
          <a:blip r:embed="rId6" cstate="print"/>
          <a:srcRect l="22438" t="15060" r="22438" b="78"/>
          <a:stretch>
            <a:fillRect/>
          </a:stretch>
        </p:blipFill>
        <p:spPr>
          <a:xfrm>
            <a:off x="4644008" y="1556792"/>
            <a:ext cx="442798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3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97062"/>
            <a:ext cx="2880320" cy="1919013"/>
          </a:xfrm>
          <a:prstGeom prst="rect">
            <a:avLst/>
          </a:prstGeom>
        </p:spPr>
      </p:pic>
      <p:pic>
        <p:nvPicPr>
          <p:cNvPr id="10" name="図 9" descr="IMG_3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797152"/>
            <a:ext cx="2843808" cy="1894687"/>
          </a:xfrm>
          <a:prstGeom prst="rect">
            <a:avLst/>
          </a:prstGeom>
        </p:spPr>
      </p:pic>
      <p:pic>
        <p:nvPicPr>
          <p:cNvPr id="6" name="図 5" descr="CIMG5598.JPG"/>
          <p:cNvPicPr>
            <a:picLocks noChangeAspect="1"/>
          </p:cNvPicPr>
          <p:nvPr/>
        </p:nvPicPr>
        <p:blipFill>
          <a:blip r:embed="rId4" cstate="print"/>
          <a:srcRect r="20711" b="7208"/>
          <a:stretch>
            <a:fillRect/>
          </a:stretch>
        </p:blipFill>
        <p:spPr>
          <a:xfrm>
            <a:off x="107504" y="1844824"/>
            <a:ext cx="3148288" cy="2763318"/>
          </a:xfrm>
          <a:prstGeom prst="rect">
            <a:avLst/>
          </a:prstGeom>
        </p:spPr>
      </p:pic>
      <p:pic>
        <p:nvPicPr>
          <p:cNvPr id="7" name="図 6" descr="IMG_3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4106" y="1319009"/>
            <a:ext cx="5004318" cy="3334127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1403648" y="188640"/>
            <a:ext cx="6984776" cy="1008112"/>
          </a:xfrm>
          <a:prstGeom prst="wedgeRoundRectCallout">
            <a:avLst>
              <a:gd name="adj1" fmla="val -58219"/>
              <a:gd name="adj2" fmla="val 128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社会・地域・人とのつながりを意識した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インタビュー活動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11" name="コンテンツ プレースホルダ 3" descr="02女の子2.gi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 flipH="1">
            <a:off x="74684" y="127646"/>
            <a:ext cx="896916" cy="14291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CIMG2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344816" cy="5508612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6372200" y="2060848"/>
            <a:ext cx="2592288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校長先生を</a:t>
            </a:r>
            <a:endParaRPr kumimoji="1" lang="en-US" altLang="ja-JP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ja-JP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お招きして</a:t>
            </a:r>
            <a:endParaRPr kumimoji="1" lang="ja-JP" alt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1691680" y="188640"/>
            <a:ext cx="6984776" cy="1008112"/>
          </a:xfrm>
          <a:prstGeom prst="wedgeRoundRectCallout">
            <a:avLst>
              <a:gd name="adj1" fmla="val -58219"/>
              <a:gd name="adj2" fmla="val 128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ゲストティーチャーを教室へ招いて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成果物を発表する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コンテンツ プレースホルダ 3" descr="02女の子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74684" y="127646"/>
            <a:ext cx="896916" cy="14291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179512" y="116632"/>
            <a:ext cx="7128792" cy="864096"/>
          </a:xfrm>
          <a:prstGeom prst="wedgeRoundRectCallout">
            <a:avLst>
              <a:gd name="adj1" fmla="val 57807"/>
              <a:gd name="adj2" fmla="val 1853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社会問題を自分のこととしてとらえて，</a:t>
            </a:r>
            <a:endParaRPr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今の自分ができることを考える</a:t>
            </a:r>
            <a:endParaRPr lang="en-US" altLang="ja-JP" sz="28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コンテンツ プレースホルダ 3" descr="02女の子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56376" y="127646"/>
            <a:ext cx="938780" cy="14291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図 5" descr="CIMG9477.JPG"/>
          <p:cNvPicPr>
            <a:picLocks noChangeAspect="1"/>
          </p:cNvPicPr>
          <p:nvPr/>
        </p:nvPicPr>
        <p:blipFill>
          <a:blip r:embed="rId3" cstate="print"/>
          <a:srcRect l="11201" t="23226" r="20611" b="6061"/>
          <a:stretch>
            <a:fillRect/>
          </a:stretch>
        </p:blipFill>
        <p:spPr>
          <a:xfrm>
            <a:off x="4139952" y="2276872"/>
            <a:ext cx="3332942" cy="2592288"/>
          </a:xfrm>
          <a:prstGeom prst="rect">
            <a:avLst/>
          </a:prstGeom>
          <a:ln w="12700">
            <a:noFill/>
          </a:ln>
        </p:spPr>
      </p:pic>
      <p:pic>
        <p:nvPicPr>
          <p:cNvPr id="8" name="図 7" descr="CIMG9431.JPG"/>
          <p:cNvPicPr>
            <a:picLocks noChangeAspect="1"/>
          </p:cNvPicPr>
          <p:nvPr/>
        </p:nvPicPr>
        <p:blipFill>
          <a:blip r:embed="rId4" cstate="print"/>
          <a:srcRect t="13251" r="22169"/>
          <a:stretch>
            <a:fillRect/>
          </a:stretch>
        </p:blipFill>
        <p:spPr>
          <a:xfrm>
            <a:off x="971600" y="2280818"/>
            <a:ext cx="3096344" cy="2588342"/>
          </a:xfrm>
          <a:prstGeom prst="rect">
            <a:avLst/>
          </a:prstGeom>
          <a:ln w="28575">
            <a:noFill/>
          </a:ln>
        </p:spPr>
      </p:pic>
      <p:pic>
        <p:nvPicPr>
          <p:cNvPr id="9" name="図 8" descr="CIMG4536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 l="10626" t="9051" r="6688"/>
          <a:stretch>
            <a:fillRect/>
          </a:stretch>
        </p:blipFill>
        <p:spPr>
          <a:xfrm>
            <a:off x="805806" y="1124744"/>
            <a:ext cx="6862538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323528" y="332656"/>
            <a:ext cx="7200800" cy="648072"/>
          </a:xfrm>
          <a:prstGeom prst="wedgeRoundRectCallout">
            <a:avLst>
              <a:gd name="adj1" fmla="val 55462"/>
              <a:gd name="adj2" fmla="val 93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自己目標を立て，それに対して振り返る活動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4" name="コンテンツ プレースホルダ 3" descr="02女の子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5708" y="199654"/>
            <a:ext cx="938780" cy="14291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図 6" descr="CIMG1202.JPG"/>
          <p:cNvPicPr>
            <a:picLocks noChangeAspect="1"/>
          </p:cNvPicPr>
          <p:nvPr/>
        </p:nvPicPr>
        <p:blipFill>
          <a:blip r:embed="rId3" cstate="print">
            <a:lum bright="24000" contrast="54000"/>
          </a:blip>
          <a:srcRect b="798"/>
          <a:stretch>
            <a:fillRect/>
          </a:stretch>
        </p:blipFill>
        <p:spPr>
          <a:xfrm>
            <a:off x="323528" y="1124744"/>
            <a:ext cx="4191930" cy="5544616"/>
          </a:xfrm>
          <a:prstGeom prst="rect">
            <a:avLst/>
          </a:prstGeom>
        </p:spPr>
      </p:pic>
      <p:pic>
        <p:nvPicPr>
          <p:cNvPr id="8" name="図 7" descr="CIMG1201.JPG"/>
          <p:cNvPicPr>
            <a:picLocks noChangeAspect="1"/>
          </p:cNvPicPr>
          <p:nvPr/>
        </p:nvPicPr>
        <p:blipFill>
          <a:blip r:embed="rId4" cstate="print">
            <a:lum bright="24000" contrast="54000"/>
          </a:blip>
          <a:srcRect r="9290"/>
          <a:stretch>
            <a:fillRect/>
          </a:stretch>
        </p:blipFill>
        <p:spPr>
          <a:xfrm>
            <a:off x="3896218" y="1124745"/>
            <a:ext cx="3772126" cy="5544615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043608" y="3284984"/>
            <a:ext cx="2520280" cy="3240360"/>
          </a:xfrm>
          <a:prstGeom prst="roundRect">
            <a:avLst/>
          </a:prstGeom>
          <a:solidFill>
            <a:srgbClr val="FFFF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振り返り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588224" y="3068960"/>
            <a:ext cx="576064" cy="3240360"/>
          </a:xfrm>
          <a:prstGeom prst="roundRect">
            <a:avLst/>
          </a:prstGeom>
          <a:solidFill>
            <a:srgbClr val="FFFF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sz="1600" b="1" dirty="0" smtClean="0">
                <a:solidFill>
                  <a:schemeClr val="tx1"/>
                </a:solidFill>
              </a:rPr>
              <a:t>学習のめあて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1"/>
                </a:solidFill>
              </a:rPr>
              <a:t>自己目標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理論研修</a:t>
            </a:r>
            <a:r>
              <a:rPr kumimoji="1" lang="en-US" altLang="ja-JP" dirty="0" smtClean="0"/>
              <a:t>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kumimoji="1" lang="ja-JP" altLang="en-US" dirty="0" smtClean="0"/>
              <a:t>本日の流れ</a:t>
            </a:r>
            <a:endParaRPr kumimoji="1" lang="en-US" altLang="ja-JP" dirty="0" smtClean="0"/>
          </a:p>
          <a:p>
            <a:pPr algn="ctr"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第一部　　生き方探究（キャリア）教育とは？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第二部　　年間指導計画の作成についての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  話合い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本時の自己目標を設定する観点</a:t>
            </a:r>
            <a:endParaRPr kumimoji="1" lang="ja-JP" altLang="en-US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95536" y="357301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本時の振り返りの観点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980728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・本時の学習目標に対して</a:t>
            </a:r>
            <a:endParaRPr kumimoji="1" lang="en-US" altLang="ja-JP" sz="2800" dirty="0" smtClean="0">
              <a:latin typeface="AR Pゴシック体S" pitchFamily="50" charset="-128"/>
              <a:ea typeface="AR Pゴシック体S" pitchFamily="50" charset="-128"/>
            </a:endParaRPr>
          </a:p>
          <a:p>
            <a:r>
              <a:rPr kumimoji="1"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・「話すこと」「発表のこと」について</a:t>
            </a:r>
            <a:endParaRPr kumimoji="1" lang="en-US" altLang="ja-JP" sz="2800" dirty="0" smtClean="0">
              <a:latin typeface="AR Pゴシック体S" pitchFamily="50" charset="-128"/>
              <a:ea typeface="AR Pゴシック体S" pitchFamily="50" charset="-128"/>
            </a:endParaRPr>
          </a:p>
          <a:p>
            <a:r>
              <a:rPr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・「聞くこと」「聞き方」「聞く姿勢」について</a:t>
            </a:r>
            <a:endParaRPr lang="en-US" altLang="ja-JP" sz="2800" dirty="0" smtClean="0">
              <a:latin typeface="AR Pゴシック体S" pitchFamily="50" charset="-128"/>
              <a:ea typeface="AR Pゴシック体S" pitchFamily="50" charset="-128"/>
            </a:endParaRPr>
          </a:p>
          <a:p>
            <a:r>
              <a:rPr kumimoji="1"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・「ノートの書き方」「まとめ方」について</a:t>
            </a:r>
            <a:endParaRPr kumimoji="1" lang="en-US" altLang="ja-JP" sz="2800" dirty="0" smtClean="0">
              <a:latin typeface="AR Pゴシック体S" pitchFamily="50" charset="-128"/>
              <a:ea typeface="AR Pゴシック体S" pitchFamily="50" charset="-128"/>
            </a:endParaRPr>
          </a:p>
          <a:p>
            <a:r>
              <a:rPr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・その他</a:t>
            </a:r>
            <a:endParaRPr kumimoji="1" lang="ja-JP" altLang="en-US" sz="2800" dirty="0">
              <a:latin typeface="AR Pゴシック体S" pitchFamily="50" charset="-128"/>
              <a:ea typeface="AR Pゴシック体S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4221088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・本時の学習目標に対して</a:t>
            </a:r>
            <a:endParaRPr kumimoji="1" lang="en-US" altLang="ja-JP" sz="2800" dirty="0" smtClean="0">
              <a:latin typeface="AR Pゴシック体S" pitchFamily="50" charset="-128"/>
              <a:ea typeface="AR Pゴシック体S" pitchFamily="50" charset="-128"/>
            </a:endParaRPr>
          </a:p>
          <a:p>
            <a:r>
              <a:rPr kumimoji="1"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・本時の自己目標に対して</a:t>
            </a:r>
            <a:endParaRPr kumimoji="1" lang="en-US" altLang="ja-JP" sz="2800" dirty="0" smtClean="0">
              <a:latin typeface="AR Pゴシック体S" pitchFamily="50" charset="-128"/>
              <a:ea typeface="AR Pゴシック体S" pitchFamily="50" charset="-128"/>
            </a:endParaRPr>
          </a:p>
          <a:p>
            <a:r>
              <a:rPr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・「できたこと」「わかったこと」</a:t>
            </a:r>
            <a:endParaRPr lang="en-US" altLang="ja-JP" sz="2800" dirty="0" smtClean="0">
              <a:latin typeface="AR Pゴシック体S" pitchFamily="50" charset="-128"/>
              <a:ea typeface="AR Pゴシック体S" pitchFamily="50" charset="-128"/>
            </a:endParaRPr>
          </a:p>
          <a:p>
            <a:r>
              <a:rPr kumimoji="1"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・「わからなかったこと」</a:t>
            </a:r>
            <a:r>
              <a:rPr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「困ったこと」</a:t>
            </a:r>
            <a:endParaRPr kumimoji="1" lang="en-US" altLang="ja-JP" sz="2800" dirty="0" smtClean="0">
              <a:latin typeface="AR Pゴシック体S" pitchFamily="50" charset="-128"/>
              <a:ea typeface="AR Pゴシック体S" pitchFamily="50" charset="-128"/>
            </a:endParaRPr>
          </a:p>
          <a:p>
            <a:r>
              <a:rPr lang="ja-JP" altLang="en-US" sz="2800" dirty="0" smtClean="0">
                <a:latin typeface="AR Pゴシック体S" pitchFamily="50" charset="-128"/>
                <a:ea typeface="AR Pゴシック体S" pitchFamily="50" charset="-128"/>
              </a:rPr>
              <a:t>・新たな気付き</a:t>
            </a:r>
            <a:endParaRPr kumimoji="1" lang="ja-JP" altLang="en-US" sz="2800" dirty="0">
              <a:latin typeface="AR Pゴシック体S" pitchFamily="50" charset="-128"/>
              <a:ea typeface="AR Pゴシック体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111959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その他の実践例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第二部の流れ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60266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・重点単元の指導計画案の立案</a:t>
            </a:r>
            <a:endParaRPr kumimoji="1" lang="en-US" altLang="ja-JP" sz="3600" dirty="0" smtClean="0"/>
          </a:p>
          <a:p>
            <a:endParaRPr lang="en-US" altLang="ja-JP" sz="3600" dirty="0" smtClean="0"/>
          </a:p>
          <a:p>
            <a:r>
              <a:rPr kumimoji="1" lang="ja-JP" altLang="en-US" sz="3600" dirty="0" smtClean="0"/>
              <a:t>・目標設定と振り返りの観点と方法について</a:t>
            </a:r>
            <a:endParaRPr kumimoji="1"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生</a:t>
            </a:r>
            <a:r>
              <a:rPr kumimoji="1" lang="ja-JP" altLang="en-US" dirty="0" smtClean="0"/>
              <a:t>き方探究（キャリア）教育とは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268760"/>
            <a:ext cx="835292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ja-JP" altLang="ja-JP" sz="4000" dirty="0" smtClean="0"/>
              <a:t>　</a:t>
            </a:r>
            <a:r>
              <a:rPr lang="ja-JP" altLang="en-US" sz="4000" dirty="0" smtClean="0"/>
              <a:t>生き方探究教育とは，</a:t>
            </a:r>
            <a:r>
              <a:rPr lang="ja-JP" altLang="ja-JP" sz="4000" dirty="0" smtClean="0"/>
              <a:t>一人一人の社会的・職業的自立に向け，必要な基盤となる能力や態度を育てることを通して，</a:t>
            </a:r>
            <a:r>
              <a:rPr lang="ja-JP" altLang="en-US" sz="4000" dirty="0" smtClean="0"/>
              <a:t>社会の中で自分の役割を果たしながら，自分らしい生き方を実現していくことができるようにする</a:t>
            </a:r>
            <a:r>
              <a:rPr lang="ja-JP" altLang="ja-JP" sz="4000" dirty="0" smtClean="0"/>
              <a:t>教育</a:t>
            </a:r>
            <a:r>
              <a:rPr lang="ja-JP" altLang="en-US" sz="4000" dirty="0" smtClean="0"/>
              <a:t>である。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44" y="5805265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（「京都市キャリア教育スタンダード　生き方探究教育」リーフレット　</a:t>
            </a:r>
            <a:r>
              <a:rPr lang="en-US" altLang="ja-JP" sz="1400" dirty="0" smtClean="0">
                <a:latin typeface="+mn-ea"/>
              </a:rPr>
              <a:t>2012.2</a:t>
            </a:r>
            <a:r>
              <a:rPr lang="ja-JP" altLang="en-US" sz="1400" dirty="0" smtClean="0">
                <a:latin typeface="+mn-ea"/>
              </a:rPr>
              <a:t>　京都市教育委員会</a:t>
            </a:r>
            <a:r>
              <a:rPr lang="ja-JP" altLang="en-US" sz="1400" dirty="0" smtClean="0">
                <a:latin typeface="+mn-ea"/>
              </a:rPr>
              <a:t>作成　より</a:t>
            </a:r>
            <a:r>
              <a:rPr lang="ja-JP" altLang="en-US" sz="1400" dirty="0" smtClean="0">
                <a:latin typeface="+mn-ea"/>
              </a:rPr>
              <a:t>）</a:t>
            </a:r>
            <a:endParaRPr kumimoji="1" lang="ja-JP" altLang="en-US" sz="1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6512" y="1052736"/>
            <a:ext cx="9131075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正方形/長方形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200" b="1" dirty="0" smtClean="0">
                <a:ln w="11430">
                  <a:noFill/>
                </a:ln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生き方探究教育で育てたい</a:t>
            </a:r>
            <a:r>
              <a:rPr lang="ja-JP" altLang="en-US" sz="4800" b="1" dirty="0" smtClean="0">
                <a:ln w="11430">
                  <a:noFill/>
                </a:ln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「</a:t>
            </a:r>
            <a:r>
              <a:rPr lang="en-US" altLang="ja-JP" sz="4800" b="1" dirty="0" smtClean="0">
                <a:ln w="11430">
                  <a:noFill/>
                </a:ln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4</a:t>
            </a:r>
            <a:r>
              <a:rPr lang="ja-JP" altLang="en-US" sz="4800" b="1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つ</a:t>
            </a:r>
            <a:r>
              <a:rPr lang="ja-JP" altLang="en-US" sz="4800" b="1" cap="none" spc="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の</a:t>
            </a:r>
            <a:r>
              <a:rPr lang="ja-JP" altLang="en-US" sz="4800" b="1" cap="none" spc="0" dirty="0" smtClean="0">
                <a:ln w="11430">
                  <a:noFill/>
                </a:ln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力」</a:t>
            </a:r>
            <a:endParaRPr lang="ja-JP" altLang="en-US" sz="6000" b="1" cap="none" spc="0" dirty="0">
              <a:ln w="11430">
                <a:noFill/>
              </a:ln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年間指導計画の作成について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 algn="ctr">
              <a:buNone/>
            </a:pPr>
            <a:r>
              <a:rPr lang="ja-JP" altLang="en-US" dirty="0" smtClean="0"/>
              <a:t>学校の全体計画・・・推進部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 algn="ctr">
              <a:buNone/>
            </a:pPr>
            <a:r>
              <a:rPr lang="ja-JP" altLang="en-US" dirty="0" smtClean="0"/>
              <a:t>各学年の重点単元の決定・・・推進部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 algn="ctr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年間指導計画の作成・・・・・・・各学年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 smtClean="0"/>
              <a:t>　　　　</a:t>
            </a:r>
            <a:r>
              <a:rPr lang="ja-JP" altLang="en-US" dirty="0" smtClean="0">
                <a:solidFill>
                  <a:srgbClr val="FF0000"/>
                </a:solidFill>
              </a:rPr>
              <a:t>（重点単元の設定）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endParaRPr kumimoji="1" lang="en-US" altLang="ja-JP" dirty="0" smtClean="0"/>
          </a:p>
          <a:p>
            <a:pPr algn="ctr">
              <a:buNone/>
            </a:pPr>
            <a:r>
              <a:rPr lang="ja-JP" altLang="en-US" dirty="0" smtClean="0"/>
              <a:t>生き方探究教育の実践</a:t>
            </a: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4247964" y="2204864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247964" y="3429000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3779912" y="5157192"/>
            <a:ext cx="158417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理論研修</a:t>
            </a:r>
            <a:r>
              <a:rPr lang="en-US" altLang="ja-JP" dirty="0" smtClean="0"/>
              <a:t>Ⅱ</a:t>
            </a:r>
            <a:endParaRPr kumimoji="1" lang="ja-JP" altLang="en-US" dirty="0"/>
          </a:p>
        </p:txBody>
      </p:sp>
      <p:pic>
        <p:nvPicPr>
          <p:cNvPr id="5" name="図 4" descr="29話し合い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17032"/>
            <a:ext cx="1918345" cy="2548559"/>
          </a:xfrm>
          <a:prstGeom prst="rect">
            <a:avLst/>
          </a:prstGeom>
        </p:spPr>
      </p:pic>
      <p:pic>
        <p:nvPicPr>
          <p:cNvPr id="6" name="図 5" descr="31発表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645024"/>
            <a:ext cx="2664296" cy="2613060"/>
          </a:xfrm>
          <a:prstGeom prst="rect">
            <a:avLst/>
          </a:prstGeom>
        </p:spPr>
      </p:pic>
      <p:pic>
        <p:nvPicPr>
          <p:cNvPr id="7" name="図 6" descr="30取材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772816"/>
            <a:ext cx="1385244" cy="1368213"/>
          </a:xfrm>
          <a:prstGeom prst="rect">
            <a:avLst/>
          </a:prstGeom>
        </p:spPr>
      </p:pic>
      <p:pic>
        <p:nvPicPr>
          <p:cNvPr id="8" name="図 7" descr="22人（９）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558" y="1556792"/>
            <a:ext cx="1207610" cy="223224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347864" y="3212976"/>
            <a:ext cx="28803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理論研修</a:t>
            </a:r>
            <a:r>
              <a:rPr lang="en-US" altLang="ja-JP" dirty="0" smtClean="0"/>
              <a:t>Ⅱ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kumimoji="1" lang="ja-JP" altLang="en-US" dirty="0" smtClean="0"/>
              <a:t>本日の流れ</a:t>
            </a:r>
            <a:endParaRPr kumimoji="1" lang="en-US" altLang="ja-JP" dirty="0" smtClean="0"/>
          </a:p>
          <a:p>
            <a:pPr algn="ctr"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第一部　　本校における実践の進め方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第二部　　実践授業に向けての話合い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kumimoji="1" lang="ja-JP" altLang="en-US" dirty="0" smtClean="0"/>
              <a:t>理論研修</a:t>
            </a:r>
            <a:r>
              <a:rPr lang="en-US" altLang="ja-JP" dirty="0" smtClean="0"/>
              <a:t>Ⅱ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467544" y="1844820"/>
          <a:ext cx="8229600" cy="461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6635080"/>
              </a:tblGrid>
              <a:tr h="3593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実施時期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内容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○月○日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理論研修</a:t>
                      </a:r>
                      <a:r>
                        <a:rPr kumimoji="1" lang="en-US" altLang="ja-JP" dirty="0" smtClean="0"/>
                        <a:t>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○月（本日）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理論研修</a:t>
                      </a:r>
                      <a:r>
                        <a:rPr kumimoji="1" lang="en-US" altLang="ja-JP" dirty="0" smtClean="0"/>
                        <a:t>Ⅱ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実践授業①　　○年○組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実践授業②　　○年○組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実践授業③　　○年○組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実践授業④　　○年○組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研究発表会　　低・中・高から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クラス　公開授業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発表会の振り返り</a:t>
                      </a:r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一年間の振り返り</a:t>
                      </a:r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</a:tr>
              <a:tr h="38629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67544" y="69269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本校における実践の進め方</a:t>
            </a:r>
            <a:endParaRPr lang="en-US" altLang="ja-JP" sz="2400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kumimoji="1" lang="ja-JP" altLang="en-US" dirty="0" smtClean="0"/>
              <a:t>年間の実践授業の計画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キャリアノートの取組</a:t>
            </a:r>
            <a:endParaRPr kumimoji="1" lang="ja-JP" alt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993" y="2179321"/>
            <a:ext cx="3241871" cy="463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71800" y="1553733"/>
            <a:ext cx="3442165" cy="4920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80112" y="1140382"/>
            <a:ext cx="3491880" cy="5027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5431</TotalTime>
  <Words>411</Words>
  <Application>Microsoft Office PowerPoint</Application>
  <PresentationFormat>画面に合わせる (4:3)</PresentationFormat>
  <Paragraphs>110</Paragraphs>
  <Slides>22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生き方探究教育の さらなる充実を求めて</vt:lpstr>
      <vt:lpstr>理論研修Ⅰ</vt:lpstr>
      <vt:lpstr>生き方探究（キャリア）教育とは</vt:lpstr>
      <vt:lpstr>スライド 4</vt:lpstr>
      <vt:lpstr>スライド 5</vt:lpstr>
      <vt:lpstr>理論研修Ⅱ</vt:lpstr>
      <vt:lpstr>理論研修Ⅱ</vt:lpstr>
      <vt:lpstr>理論研修Ⅱ</vt:lpstr>
      <vt:lpstr>キャリアノートの取組</vt:lpstr>
      <vt:lpstr>キャリアノートの取組</vt:lpstr>
      <vt:lpstr>学校全体の取組</vt:lpstr>
      <vt:lpstr>教科等における実践</vt:lpstr>
      <vt:lpstr>教科等に取り入れたい 学習活動・授業展開の工夫例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本時の自己目標を設定する観点</vt:lpstr>
      <vt:lpstr>その他の実践例</vt:lpstr>
      <vt:lpstr>第二部の流れ</vt:lpstr>
    </vt:vector>
  </TitlesOfParts>
  <Company>京都市教育委員会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生き方探究教育を 教科で実践する意義とは</dc:title>
  <dc:creator>京都市教育委員会</dc:creator>
  <cp:lastModifiedBy>京都市教育委員会</cp:lastModifiedBy>
  <cp:revision>407</cp:revision>
  <dcterms:created xsi:type="dcterms:W3CDTF">2011-07-28T00:09:42Z</dcterms:created>
  <dcterms:modified xsi:type="dcterms:W3CDTF">2012-03-19T07:20:36Z</dcterms:modified>
</cp:coreProperties>
</file>