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0"/>
  </p:notesMasterIdLst>
  <p:handoutMasterIdLst>
    <p:handoutMasterId r:id="rId21"/>
  </p:handoutMasterIdLst>
  <p:sldIdLst>
    <p:sldId id="257" r:id="rId2"/>
    <p:sldId id="258" r:id="rId3"/>
    <p:sldId id="259" r:id="rId4"/>
    <p:sldId id="264" r:id="rId5"/>
    <p:sldId id="268" r:id="rId6"/>
    <p:sldId id="266" r:id="rId7"/>
    <p:sldId id="262" r:id="rId8"/>
    <p:sldId id="282" r:id="rId9"/>
    <p:sldId id="277" r:id="rId10"/>
    <p:sldId id="283" r:id="rId11"/>
    <p:sldId id="281" r:id="rId12"/>
    <p:sldId id="279" r:id="rId13"/>
    <p:sldId id="280" r:id="rId14"/>
    <p:sldId id="267" r:id="rId15"/>
    <p:sldId id="269" r:id="rId16"/>
    <p:sldId id="272" r:id="rId17"/>
    <p:sldId id="276" r:id="rId18"/>
    <p:sldId id="274" r:id="rId19"/>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D"/>
    <a:srgbClr val="FD6D55"/>
    <a:srgbClr val="FFCCFF"/>
    <a:srgbClr val="993300"/>
    <a:srgbClr val="CCFFCC"/>
    <a:srgbClr val="FFFF99"/>
    <a:srgbClr val="CC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36" autoAdjust="0"/>
    <p:restoredTop sz="94660"/>
  </p:normalViewPr>
  <p:slideViewPr>
    <p:cSldViewPr snapToGrid="0">
      <p:cViewPr varScale="1">
        <p:scale>
          <a:sx n="101" d="100"/>
          <a:sy n="101" d="100"/>
        </p:scale>
        <p:origin x="120" y="414"/>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C644A8E-4737-47EC-8F63-A04FC3F60BBC}" type="datetime1">
              <a:rPr lang="ja-JP" altLang="en-US" smtClean="0"/>
              <a:t>2021/7/28</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7D2CD12-2EA1-4D01-B4E3-887F9CBA179F}" type="datetime1">
              <a:rPr lang="ja-JP" altLang="en-US" smtClean="0"/>
              <a:t>2021/7/28</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a:t>マスター サブタイトルの書式設定</a:t>
            </a:r>
            <a:endParaRPr lang="en-US" dirty="0"/>
          </a:p>
        </p:txBody>
      </p:sp>
      <p:sp>
        <p:nvSpPr>
          <p:cNvPr id="8" name="日付プレースホルダー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83DCDF92-A159-46CD-AE7F-AE913F8A0C03}" type="datetime1">
              <a:rPr lang="ja-JP" altLang="en-US" smtClean="0"/>
              <a:t>2021/7/28</a:t>
            </a:fld>
            <a:endParaRPr lang="en-US" dirty="0"/>
          </a:p>
        </p:txBody>
      </p:sp>
      <p:sp>
        <p:nvSpPr>
          <p:cNvPr id="9" name="フッター プレースホルダー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9" name="タイトル 1"/>
          <p:cNvSpPr>
            <a:spLocks noGrp="1"/>
          </p:cNvSpPr>
          <p:nvPr>
            <p:ph type="title"/>
          </p:nvPr>
        </p:nvSpPr>
        <p:spPr>
          <a:xfrm>
            <a:off x="581192" y="702156"/>
            <a:ext cx="11029616" cy="1013800"/>
          </a:xfrm>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63A43473-F0CF-4097-9FA0-5C73431C12E8}" type="datetime1">
              <a:rPr lang="ja-JP" altLang="en-US" smtClean="0"/>
              <a:t>2021/7/28</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7" name="長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縦書きタイトル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774923" y="863600"/>
            <a:ext cx="7161625" cy="4807326"/>
          </a:xfrm>
        </p:spPr>
        <p:txBody>
          <a:bodyPr vert="eaVert" rtlCol="0" anchor="t"/>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8" name="長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長方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長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付プレースホルダー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2D9E36F4-56C9-497D-985A-4547EE80C7E5}" type="datetime1">
              <a:rPr lang="ja-JP" altLang="en-US" smtClean="0"/>
              <a:t>2021/7/28</a:t>
            </a:fld>
            <a:endParaRPr lang="en-US" dirty="0"/>
          </a:p>
        </p:txBody>
      </p:sp>
      <p:sp>
        <p:nvSpPr>
          <p:cNvPr id="12" name="フッター プレースホルダー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スライド番号プレースホルダー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2" y="702156"/>
            <a:ext cx="11029616" cy="1188720"/>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81192" y="2340864"/>
            <a:ext cx="11029615" cy="3634486"/>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3FE9C3F6-23B1-4AC7-8654-56B71A245609}" type="datetime1">
              <a:rPr lang="ja-JP" altLang="en-US" smtClean="0"/>
              <a:t>2021/7/28</a:t>
            </a:fld>
            <a:endParaRPr lang="en-US" dirty="0"/>
          </a:p>
        </p:txBody>
      </p:sp>
      <p:sp>
        <p:nvSpPr>
          <p:cNvPr id="9" name="フッター プレースホルダー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8" name="長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7" name="日付プレースホルダー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8EED29A-E673-4AAF-8414-A0538097D4FB}" type="datetime1">
              <a:rPr lang="ja-JP" altLang="en-US" smtClean="0"/>
              <a:t>2021/7/28</a:t>
            </a:fld>
            <a:endParaRPr lang="en-US" dirty="0"/>
          </a:p>
        </p:txBody>
      </p:sp>
      <p:sp>
        <p:nvSpPr>
          <p:cNvPr id="9" name="フッター プレースホルダー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3" y="729658"/>
            <a:ext cx="11029616" cy="988332"/>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581193" y="2228003"/>
            <a:ext cx="5194767" cy="3633047"/>
          </a:xfrm>
        </p:spPr>
        <p:txBody>
          <a:bodyPr rtlCol="0">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416039" y="2228003"/>
            <a:ext cx="5194769" cy="3633047"/>
          </a:xfrm>
        </p:spPr>
        <p:txBody>
          <a:bodyPr rtlCol="0">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日付プレースホルダー 4"/>
          <p:cNvSpPr>
            <a:spLocks noGrp="1"/>
          </p:cNvSpPr>
          <p:nvPr>
            <p:ph type="dt" sz="half" idx="10"/>
          </p:nvPr>
        </p:nvSpPr>
        <p:spPr/>
        <p:txBody>
          <a:bodyPr rtlCol="0"/>
          <a:lstStyle/>
          <a:p>
            <a:pPr rtl="0"/>
            <a:fld id="{D2AF9471-7E3C-43CD-B2AE-E0996B6FCF28}" type="datetime1">
              <a:rPr lang="ja-JP" altLang="en-US" smtClean="0"/>
              <a:t>2021/7/28</a:t>
            </a:fld>
            <a:endParaRPr lang="en-US" dirty="0"/>
          </a:p>
        </p:txBody>
      </p:sp>
      <p:sp>
        <p:nvSpPr>
          <p:cNvPr id="6" name="フッター プレースホルダー 5"/>
          <p:cNvSpPr>
            <a:spLocks noGrp="1"/>
          </p:cNvSpPr>
          <p:nvPr>
            <p:ph type="ftr" sz="quarter" idx="11"/>
          </p:nvPr>
        </p:nvSpPr>
        <p:spPr/>
        <p:txBody>
          <a:bodyPr rtlCol="0"/>
          <a:lstStyle/>
          <a:p>
            <a:pPr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2" name="タイトル 1"/>
          <p:cNvSpPr>
            <a:spLocks noGrp="1"/>
          </p:cNvSpPr>
          <p:nvPr>
            <p:ph type="title"/>
          </p:nvPr>
        </p:nvSpPr>
        <p:spPr>
          <a:xfrm>
            <a:off x="581193" y="729658"/>
            <a:ext cx="11029616" cy="988332"/>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581194" y="2926052"/>
            <a:ext cx="5194766" cy="2934999"/>
          </a:xfrm>
        </p:spPr>
        <p:txBody>
          <a:bodyPr rtlCol="0" anchor="t">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ja-JP" altLang="en-US"/>
              <a:t>マスター テキストの書式設定</a:t>
            </a:r>
          </a:p>
        </p:txBody>
      </p:sp>
      <p:sp>
        <p:nvSpPr>
          <p:cNvPr id="6" name="コンテンツ プレースホルダー 5"/>
          <p:cNvSpPr>
            <a:spLocks noGrp="1"/>
          </p:cNvSpPr>
          <p:nvPr>
            <p:ph sz="quarter" idx="4"/>
          </p:nvPr>
        </p:nvSpPr>
        <p:spPr>
          <a:xfrm>
            <a:off x="6416037" y="2926052"/>
            <a:ext cx="5194771" cy="2934999"/>
          </a:xfrm>
        </p:spPr>
        <p:txBody>
          <a:bodyPr rtlCol="0" anchor="t">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p:cNvSpPr>
            <a:spLocks noGrp="1"/>
          </p:cNvSpPr>
          <p:nvPr>
            <p:ph type="dt" sz="half" idx="10"/>
          </p:nvPr>
        </p:nvSpPr>
        <p:spPr/>
        <p:txBody>
          <a:bodyPr rtlCol="0"/>
          <a:lstStyle/>
          <a:p>
            <a:pPr rtl="0"/>
            <a:fld id="{42EAD7D0-3BCF-438D-AF45-776548880E3E}" type="datetime1">
              <a:rPr lang="ja-JP" altLang="en-US" smtClean="0"/>
              <a:t>2021/7/28</a:t>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タイトル 1"/>
          <p:cNvSpPr>
            <a:spLocks noGrp="1"/>
          </p:cNvSpPr>
          <p:nvPr>
            <p:ph type="title"/>
          </p:nvPr>
        </p:nvSpPr>
        <p:spPr>
          <a:xfrm>
            <a:off x="575894" y="729658"/>
            <a:ext cx="11029616" cy="988332"/>
          </a:xfrm>
        </p:spPr>
        <p:txBody>
          <a:bodyPr rtlCol="0"/>
          <a:lstStyle/>
          <a:p>
            <a:pPr rtl="0"/>
            <a:r>
              <a:rPr lang="ja-JP" altLang="en-US"/>
              <a:t>マスター タイトルの書式設定</a:t>
            </a:r>
            <a:endParaRPr lang="en-US" dirty="0"/>
          </a:p>
        </p:txBody>
      </p:sp>
      <p:sp>
        <p:nvSpPr>
          <p:cNvPr id="3" name="日付プレースホルダー 2"/>
          <p:cNvSpPr>
            <a:spLocks noGrp="1"/>
          </p:cNvSpPr>
          <p:nvPr>
            <p:ph type="dt" sz="half" idx="10"/>
          </p:nvPr>
        </p:nvSpPr>
        <p:spPr/>
        <p:txBody>
          <a:bodyPr rtlCol="0"/>
          <a:lstStyle/>
          <a:p>
            <a:pPr rtl="0"/>
            <a:fld id="{095BB670-9BB6-41E9-8402-5ADF041FD5DA}" type="datetime1">
              <a:rPr lang="ja-JP" altLang="en-US" smtClean="0"/>
              <a:t>2021/7/28</a:t>
            </a:fld>
            <a:endParaRPr lang="en-US" dirty="0"/>
          </a:p>
        </p:txBody>
      </p:sp>
      <p:sp>
        <p:nvSpPr>
          <p:cNvPr id="4" name="フッター プレースホルダー 3"/>
          <p:cNvSpPr>
            <a:spLocks noGrp="1"/>
          </p:cNvSpPr>
          <p:nvPr>
            <p:ph type="ftr" sz="quarter" idx="11"/>
          </p:nvPr>
        </p:nvSpPr>
        <p:spPr/>
        <p:txBody>
          <a:bodyPr rtlCol="0"/>
          <a:lstStyle/>
          <a:p>
            <a:pPr rtl="0"/>
            <a:endParaRPr lang="en-US" dirty="0"/>
          </a:p>
        </p:txBody>
      </p:sp>
      <p:sp>
        <p:nvSpPr>
          <p:cNvPr id="5" name="スライド番号プレースホルダー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B64CBAF2-9AF4-4C61-80A6-A4165AC07DD4}" type="datetime1">
              <a:rPr lang="ja-JP" altLang="en-US" smtClean="0"/>
              <a:t>2021/7/28</a:t>
            </a:fld>
            <a:endParaRPr lang="en-US" dirty="0"/>
          </a:p>
        </p:txBody>
      </p:sp>
      <p:sp>
        <p:nvSpPr>
          <p:cNvPr id="3" name="フッター プレースホルダー 2"/>
          <p:cNvSpPr>
            <a:spLocks noGrp="1"/>
          </p:cNvSpPr>
          <p:nvPr>
            <p:ph type="ftr" sz="quarter" idx="11"/>
          </p:nvPr>
        </p:nvSpPr>
        <p:spPr/>
        <p:txBody>
          <a:bodyPr rtlCol="0"/>
          <a:lstStyle/>
          <a:p>
            <a:pPr rtl="0"/>
            <a:endParaRPr lang="en-US" dirty="0"/>
          </a:p>
        </p:txBody>
      </p:sp>
      <p:sp>
        <p:nvSpPr>
          <p:cNvPr id="4" name="スライド番号プレースホルダー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9" name="長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8" name="日付プレースホルダー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15E8BA45-A90A-4071-A13D-6AC57A8D06A3}" type="datetime1">
              <a:rPr lang="ja-JP" altLang="en-US" smtClean="0"/>
              <a:t>2021/7/28</a:t>
            </a:fld>
            <a:endParaRPr lang="en-US" dirty="0"/>
          </a:p>
        </p:txBody>
      </p:sp>
      <p:sp>
        <p:nvSpPr>
          <p:cNvPr id="10" name="フッター プレースホルダー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ja-JP" altLang="en-US"/>
              <a:t>マスター タイトルの書式設定</a:t>
            </a:r>
            <a:endParaRPr lang="en-US" dirty="0"/>
          </a:p>
        </p:txBody>
      </p:sp>
      <p:sp>
        <p:nvSpPr>
          <p:cNvPr id="3" name="図プレースホルダー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a:t>アイコンをクリックして図を追加</a:t>
            </a:r>
            <a:endParaRPr lang="en-US" dirty="0"/>
          </a:p>
        </p:txBody>
      </p:sp>
      <p:sp>
        <p:nvSpPr>
          <p:cNvPr id="4" name="テキスト プレースホルダー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AC67FAA8-A50A-40C1-B5A1-A17F7AE628E9}" type="datetime1">
              <a:rPr lang="ja-JP" altLang="en-US" smtClean="0"/>
              <a:t>2021/7/28</a:t>
            </a:fld>
            <a:endParaRPr lang="en-US" dirty="0"/>
          </a:p>
        </p:txBody>
      </p:sp>
      <p:sp>
        <p:nvSpPr>
          <p:cNvPr id="6" name="フッター プレースホルダー 5"/>
          <p:cNvSpPr>
            <a:spLocks noGrp="1"/>
          </p:cNvSpPr>
          <p:nvPr>
            <p:ph type="ftr" sz="quarter" idx="11"/>
          </p:nvPr>
        </p:nvSpPr>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8288BDA2-415F-4853-9C1B-2BDC206538FD}" type="datetime1">
              <a:rPr lang="ja-JP" altLang="en-US" noProof="0" smtClean="0"/>
              <a:t>2021/7/28</a:t>
            </a:fld>
            <a:endParaRPr lang="ja-JP" altLang="en-US" noProof="0" dirty="0"/>
          </a:p>
        </p:txBody>
      </p:sp>
      <p:sp>
        <p:nvSpPr>
          <p:cNvPr id="5" name="フッター プレースホルダー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9" name="長方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長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長方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22.jp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4.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長方形 17">
            <a:extLst>
              <a:ext uri="{FF2B5EF4-FFF2-40B4-BE49-F238E27FC236}">
                <a16:creationId xmlns:a16="http://schemas.microsoft.com/office/drawing/2014/main"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1C21E816-31F5-48BB-BD02-D15F2F18B48A}"/>
              </a:ext>
            </a:extLst>
          </p:cNvPr>
          <p:cNvSpPr>
            <a:spLocks noGrp="1"/>
          </p:cNvSpPr>
          <p:nvPr>
            <p:ph type="ctrTitle"/>
          </p:nvPr>
        </p:nvSpPr>
        <p:spPr>
          <a:xfrm>
            <a:off x="581191" y="1020432"/>
            <a:ext cx="10993549" cy="942840"/>
          </a:xfrm>
        </p:spPr>
        <p:txBody>
          <a:bodyPr rtlCol="0">
            <a:normAutofit/>
          </a:bodyPr>
          <a:lstStyle/>
          <a:p>
            <a:r>
              <a:rPr lang="ja-JP" altLang="en-US" sz="4000" dirty="0">
                <a:latin typeface="HG創英角ﾎﾟｯﾌﾟ体" panose="040B0A09000000000000" pitchFamily="49" charset="-128"/>
                <a:ea typeface="HG創英角ﾎﾟｯﾌﾟ体" panose="040B0A09000000000000" pitchFamily="49" charset="-128"/>
              </a:rPr>
              <a:t>サッカー選手になりたい３年生とキャリア教育</a:t>
            </a:r>
            <a:endParaRPr lang="ja" sz="4000" dirty="0">
              <a:latin typeface="HG創英角ﾎﾟｯﾌﾟ体" panose="040B0A09000000000000" pitchFamily="49" charset="-128"/>
              <a:ea typeface="HG創英角ﾎﾟｯﾌﾟ体" panose="040B0A09000000000000" pitchFamily="49" charset="-128"/>
            </a:endParaRPr>
          </a:p>
        </p:txBody>
      </p:sp>
      <p:sp>
        <p:nvSpPr>
          <p:cNvPr id="3" name="サブタイトル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ja-JP" altLang="en-US" dirty="0">
                <a:latin typeface="HG丸ｺﾞｼｯｸM-PRO" panose="020F0600000000000000" pitchFamily="50" charset="-128"/>
                <a:ea typeface="HG丸ｺﾞｼｯｸM-PRO" panose="020F0600000000000000" pitchFamily="50" charset="-128"/>
              </a:rPr>
              <a:t>サッカー選手になりたい３年生には，学校も勉強も「何のために」あるのか，わからない</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の？</a:t>
            </a:r>
            <a:endParaRPr lang="ja" dirty="0">
              <a:latin typeface="HG丸ｺﾞｼｯｸM-PRO" panose="020F0600000000000000" pitchFamily="50" charset="-128"/>
              <a:ea typeface="HG丸ｺﾞｼｯｸM-PRO" panose="020F0600000000000000" pitchFamily="50" charset="-128"/>
            </a:endParaRPr>
          </a:p>
        </p:txBody>
      </p:sp>
      <p:sp>
        <p:nvSpPr>
          <p:cNvPr id="20" name="長方形 19">
            <a:extLst>
              <a:ext uri="{FF2B5EF4-FFF2-40B4-BE49-F238E27FC236}">
                <a16:creationId xmlns:a16="http://schemas.microsoft.com/office/drawing/2014/main"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長方形 21">
            <a:extLst>
              <a:ext uri="{FF2B5EF4-FFF2-40B4-BE49-F238E27FC236}">
                <a16:creationId xmlns:a16="http://schemas.microsoft.com/office/drawing/2014/main"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長方形 23">
            <a:extLst>
              <a:ext uri="{FF2B5EF4-FFF2-40B4-BE49-F238E27FC236}">
                <a16:creationId xmlns:a16="http://schemas.microsoft.com/office/drawing/2014/main"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画像 5" descr="ロゴのクローズ アップ&#10;&#10;自動生成された説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1625" y="1350655"/>
            <a:ext cx="7567472" cy="5348994"/>
          </a:xfrm>
          <a:prstGeom prst="rect">
            <a:avLst/>
          </a:prstGeom>
        </p:spPr>
      </p:pic>
      <p:sp>
        <p:nvSpPr>
          <p:cNvPr id="25" name="タイトル 1">
            <a:extLst>
              <a:ext uri="{FF2B5EF4-FFF2-40B4-BE49-F238E27FC236}">
                <a16:creationId xmlns:a16="http://schemas.microsoft.com/office/drawing/2014/main" id="{8A358B01-A9A1-4246-8CC5-FB236FE99B8B}"/>
              </a:ext>
            </a:extLst>
          </p:cNvPr>
          <p:cNvSpPr>
            <a:spLocks noGrp="1"/>
          </p:cNvSpPr>
          <p:nvPr>
            <p:ph type="title"/>
          </p:nvPr>
        </p:nvSpPr>
        <p:spPr>
          <a:xfrm>
            <a:off x="581192" y="702156"/>
            <a:ext cx="11029616" cy="562485"/>
          </a:xfrm>
        </p:spPr>
        <p:txBody>
          <a:bodyPr rtlCol="0"/>
          <a:lstStyle/>
          <a:p>
            <a:pPr rtl="0"/>
            <a:r>
              <a:rPr lang="ja-JP" altLang="en-US" dirty="0" smtClean="0">
                <a:latin typeface="HGS創英角ﾎﾟｯﾌﾟ体" panose="040B0A00000000000000" pitchFamily="50" charset="-128"/>
                <a:ea typeface="HGS創英角ﾎﾟｯﾌﾟ体" panose="040B0A00000000000000" pitchFamily="50" charset="-128"/>
              </a:rPr>
              <a:t>金メダリストの将来</a:t>
            </a:r>
            <a:r>
              <a:rPr lang="ja-JP" altLang="en-US" dirty="0">
                <a:latin typeface="HGS創英角ﾎﾟｯﾌﾟ体" panose="040B0A00000000000000" pitchFamily="50" charset="-128"/>
                <a:ea typeface="HGS創英角ﾎﾟｯﾌﾟ体" panose="040B0A00000000000000" pitchFamily="50" charset="-128"/>
              </a:rPr>
              <a:t>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CF6C24E7-C84F-4C76-88DE-CCFA9B26D801}"/>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14" name="テキスト ボックス 13"/>
          <p:cNvSpPr txBox="1"/>
          <p:nvPr/>
        </p:nvSpPr>
        <p:spPr>
          <a:xfrm>
            <a:off x="7552496" y="2910727"/>
            <a:ext cx="3944179" cy="2369880"/>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一見</a:t>
            </a:r>
            <a:r>
              <a:rPr kumimoji="1" lang="ja-JP" altLang="en-US" sz="1200" dirty="0" smtClean="0">
                <a:latin typeface="HG丸ｺﾞｼｯｸM-PRO" panose="020F0600000000000000" pitchFamily="50" charset="-128"/>
                <a:ea typeface="HG丸ｺﾞｼｯｸM-PRO" panose="020F0600000000000000" pitchFamily="50" charset="-128"/>
              </a:rPr>
              <a:t>すると，</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一直線型</a:t>
            </a:r>
            <a:r>
              <a:rPr kumimoji="1" lang="ja-JP" altLang="en-US" sz="1200" dirty="0" smtClean="0">
                <a:latin typeface="HG丸ｺﾞｼｯｸM-PRO" panose="020F0600000000000000" pitchFamily="50" charset="-128"/>
                <a:ea typeface="HG丸ｺﾞｼｯｸM-PRO" panose="020F0600000000000000" pitchFamily="50" charset="-128"/>
              </a:rPr>
              <a:t>に見えます</a:t>
            </a:r>
            <a:r>
              <a:rPr kumimoji="1" lang="ja-JP" altLang="en-US" sz="1200" dirty="0" smtClean="0">
                <a:latin typeface="HG丸ｺﾞｼｯｸM-PRO" panose="020F0600000000000000" pitchFamily="50" charset="-128"/>
                <a:ea typeface="HG丸ｺﾞｼｯｸM-PRO" panose="020F0600000000000000" pitchFamily="50" charset="-128"/>
              </a:rPr>
              <a:t>。</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詳しく作文</a:t>
            </a:r>
            <a:r>
              <a:rPr kumimoji="1" lang="ja-JP" altLang="en-US" sz="1200" dirty="0" smtClean="0">
                <a:latin typeface="HG丸ｺﾞｼｯｸM-PRO" panose="020F0600000000000000" pitchFamily="50" charset="-128"/>
                <a:ea typeface="HG丸ｺﾞｼｯｸM-PRO" panose="020F0600000000000000" pitchFamily="50" charset="-128"/>
              </a:rPr>
              <a:t>を見ると，彼の夢は</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「世界で一番うまいスケーターになること」</a:t>
            </a:r>
            <a:r>
              <a:rPr kumimoji="1" lang="ja-JP" altLang="en-US" sz="1200" dirty="0" smtClean="0">
                <a:latin typeface="HG丸ｺﾞｼｯｸM-PRO" panose="020F0600000000000000" pitchFamily="50" charset="-128"/>
                <a:ea typeface="HG丸ｺﾞｼｯｸM-PRO" panose="020F0600000000000000" pitchFamily="50" charset="-128"/>
              </a:rPr>
              <a:t>と明確に目標を示し，そのための</a:t>
            </a:r>
            <a:r>
              <a:rPr kumimoji="1" lang="ja-JP" altLang="en-US" sz="1200" dirty="0">
                <a:latin typeface="HG丸ｺﾞｼｯｸM-PRO" panose="020F0600000000000000" pitchFamily="50" charset="-128"/>
                <a:ea typeface="HG丸ｺﾞｼｯｸM-PRO" panose="020F0600000000000000" pitchFamily="50" charset="-128"/>
              </a:rPr>
              <a:t>道筋</a:t>
            </a:r>
            <a:r>
              <a:rPr kumimoji="1" lang="ja-JP" altLang="en-US" sz="1200" dirty="0" smtClean="0">
                <a:latin typeface="HG丸ｺﾞｼｯｸM-PRO" panose="020F0600000000000000" pitchFamily="50" charset="-128"/>
                <a:ea typeface="HG丸ｺﾞｼｯｸM-PRO" panose="020F0600000000000000" pitchFamily="50" charset="-128"/>
              </a:rPr>
              <a:t>を，６年生</a:t>
            </a:r>
            <a:r>
              <a:rPr kumimoji="1" lang="ja-JP" altLang="en-US" sz="1200" dirty="0">
                <a:latin typeface="HG丸ｺﾞｼｯｸM-PRO" panose="020F0600000000000000" pitchFamily="50" charset="-128"/>
                <a:ea typeface="HG丸ｺﾞｼｯｸM-PRO" panose="020F0600000000000000" pitchFamily="50" charset="-128"/>
              </a:rPr>
              <a:t>の</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「今」</a:t>
            </a:r>
            <a:r>
              <a:rPr kumimoji="1" lang="ja-JP" altLang="en-US" sz="1200" dirty="0">
                <a:latin typeface="HG丸ｺﾞｼｯｸM-PRO" panose="020F0600000000000000" pitchFamily="50" charset="-128"/>
                <a:ea typeface="HG丸ｺﾞｼｯｸM-PRO" panose="020F0600000000000000" pitchFamily="50" charset="-128"/>
              </a:rPr>
              <a:t>をスタート地点とし具体的</a:t>
            </a:r>
            <a:r>
              <a:rPr kumimoji="1" lang="ja-JP" altLang="en-US" sz="1200" dirty="0" smtClean="0">
                <a:latin typeface="HG丸ｺﾞｼｯｸM-PRO" panose="020F0600000000000000" pitchFamily="50" charset="-128"/>
                <a:ea typeface="HG丸ｺﾞｼｯｸM-PRO" panose="020F0600000000000000" pitchFamily="50" charset="-128"/>
              </a:rPr>
              <a:t>に描いています</a:t>
            </a:r>
            <a:r>
              <a:rPr kumimoji="1" lang="ja-JP" altLang="en-US" sz="1200" dirty="0" smtClean="0">
                <a:latin typeface="HG丸ｺﾞｼｯｸM-PRO" panose="020F0600000000000000" pitchFamily="50" charset="-128"/>
                <a:ea typeface="HG丸ｺﾞｼｯｸM-PRO" panose="020F0600000000000000" pitchFamily="50" charset="-128"/>
              </a:rPr>
              <a:t>。</a:t>
            </a:r>
            <a:endParaRPr kumimoji="1" lang="en-US" altLang="ja-JP" sz="1200" dirty="0" smtClean="0">
              <a:latin typeface="HG丸ｺﾞｼｯｸM-PRO" panose="020F0600000000000000" pitchFamily="50" charset="-128"/>
              <a:ea typeface="HG丸ｺﾞｼｯｸM-PRO" panose="020F0600000000000000" pitchFamily="50" charset="-128"/>
            </a:endParaRPr>
          </a:p>
          <a:p>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となると，やっぱり</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一直線型</a:t>
            </a:r>
            <a:r>
              <a:rPr kumimoji="1" lang="ja-JP" altLang="en-US" sz="1200" dirty="0" smtClean="0">
                <a:latin typeface="HG丸ｺﾞｼｯｸM-PRO" panose="020F0600000000000000" pitchFamily="50" charset="-128"/>
                <a:ea typeface="HG丸ｺﾞｼｯｸM-PRO" panose="020F0600000000000000" pitchFamily="50" charset="-128"/>
              </a:rPr>
              <a:t>が成功の秘訣のように思うのですが</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err="1" smtClean="0">
                <a:latin typeface="HG丸ｺﾞｼｯｸM-PRO" panose="020F0600000000000000" pitchFamily="50" charset="-128"/>
                <a:ea typeface="HG丸ｺﾞｼｯｸM-PRO" panose="020F0600000000000000" pitchFamily="50" charset="-128"/>
              </a:rPr>
              <a:t>，</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24" y="1570186"/>
            <a:ext cx="6546233" cy="4260506"/>
          </a:xfrm>
          <a:prstGeom prst="rect">
            <a:avLst/>
          </a:prstGeom>
        </p:spPr>
      </p:pic>
      <p:sp>
        <p:nvSpPr>
          <p:cNvPr id="10" name="テキスト ボックス 9">
            <a:extLst>
              <a:ext uri="{FF2B5EF4-FFF2-40B4-BE49-F238E27FC236}">
                <a16:creationId xmlns:a16="http://schemas.microsoft.com/office/drawing/2014/main" id="{943D2B56-D1D7-4292-9DB4-E8F1DB00A03D}"/>
              </a:ext>
            </a:extLst>
          </p:cNvPr>
          <p:cNvSpPr txBox="1"/>
          <p:nvPr/>
        </p:nvSpPr>
        <p:spPr>
          <a:xfrm>
            <a:off x="7439977" y="1241257"/>
            <a:ext cx="215444" cy="1743602"/>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スケート</a:t>
            </a:r>
            <a:r>
              <a:rPr kumimoji="1" lang="ja-JP" altLang="en-US" sz="1400" dirty="0">
                <a:latin typeface="HG丸ｺﾞｼｯｸM-PRO" panose="020F0600000000000000" pitchFamily="50" charset="-128"/>
                <a:ea typeface="HG丸ｺﾞｼｯｸM-PRO" panose="020F0600000000000000" pitchFamily="50" charset="-128"/>
              </a:rPr>
              <a:t>ボード</a:t>
            </a:r>
            <a:r>
              <a:rPr kumimoji="1" lang="ja-JP" altLang="en-US" sz="1400" dirty="0" smtClean="0">
                <a:latin typeface="HG丸ｺﾞｼｯｸM-PRO" panose="020F0600000000000000" pitchFamily="50" charset="-128"/>
                <a:ea typeface="HG丸ｺﾞｼｯｸM-PRO" panose="020F0600000000000000" pitchFamily="50" charset="-128"/>
              </a:rPr>
              <a:t>選手</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B77D1322-DA4E-4E46-9555-01C5A3C9D7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47699" y="702156"/>
            <a:ext cx="1623633" cy="2051986"/>
          </a:xfrm>
          <a:prstGeom prst="rect">
            <a:avLst/>
          </a:prstGeom>
        </p:spPr>
      </p:pic>
    </p:spTree>
    <p:extLst>
      <p:ext uri="{BB962C8B-B14F-4D97-AF65-F5344CB8AC3E}">
        <p14:creationId xmlns:p14="http://schemas.microsoft.com/office/powerpoint/2010/main" val="360052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1625" y="1350655"/>
            <a:ext cx="7567472" cy="5348994"/>
          </a:xfrm>
          <a:prstGeom prst="rect">
            <a:avLst/>
          </a:prstGeom>
        </p:spPr>
      </p:pic>
      <p:sp>
        <p:nvSpPr>
          <p:cNvPr id="25" name="タイトル 1">
            <a:extLst>
              <a:ext uri="{FF2B5EF4-FFF2-40B4-BE49-F238E27FC236}">
                <a16:creationId xmlns:a16="http://schemas.microsoft.com/office/drawing/2014/main" id="{8A358B01-A9A1-4246-8CC5-FB236FE99B8B}"/>
              </a:ext>
            </a:extLst>
          </p:cNvPr>
          <p:cNvSpPr>
            <a:spLocks noGrp="1"/>
          </p:cNvSpPr>
          <p:nvPr>
            <p:ph type="title"/>
          </p:nvPr>
        </p:nvSpPr>
        <p:spPr>
          <a:xfrm>
            <a:off x="581192" y="702156"/>
            <a:ext cx="11029616" cy="562485"/>
          </a:xfrm>
        </p:spPr>
        <p:txBody>
          <a:bodyPr rtlCol="0"/>
          <a:lstStyle/>
          <a:p>
            <a:pPr rtl="0"/>
            <a:r>
              <a:rPr lang="ja-JP" altLang="en-US" dirty="0" smtClean="0">
                <a:latin typeface="HGS創英角ﾎﾟｯﾌﾟ体" panose="040B0A00000000000000" pitchFamily="50" charset="-128"/>
                <a:ea typeface="HGS創英角ﾎﾟｯﾌﾟ体" panose="040B0A00000000000000" pitchFamily="50" charset="-128"/>
              </a:rPr>
              <a:t>金メダリストの将来</a:t>
            </a:r>
            <a:r>
              <a:rPr lang="ja-JP" altLang="en-US" dirty="0">
                <a:latin typeface="HGS創英角ﾎﾟｯﾌﾟ体" panose="040B0A00000000000000" pitchFamily="50" charset="-128"/>
                <a:ea typeface="HGS創英角ﾎﾟｯﾌﾟ体" panose="040B0A00000000000000" pitchFamily="50" charset="-128"/>
              </a:rPr>
              <a:t>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CF6C24E7-C84F-4C76-88DE-CCFA9B26D801}"/>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24" y="1570186"/>
            <a:ext cx="6546233" cy="4260506"/>
          </a:xfrm>
          <a:prstGeom prst="rect">
            <a:avLst/>
          </a:prstGeom>
        </p:spPr>
      </p:pic>
      <p:sp>
        <p:nvSpPr>
          <p:cNvPr id="10" name="テキスト ボックス 9">
            <a:extLst>
              <a:ext uri="{FF2B5EF4-FFF2-40B4-BE49-F238E27FC236}">
                <a16:creationId xmlns:a16="http://schemas.microsoft.com/office/drawing/2014/main" id="{943D2B56-D1D7-4292-9DB4-E8F1DB00A03D}"/>
              </a:ext>
            </a:extLst>
          </p:cNvPr>
          <p:cNvSpPr txBox="1"/>
          <p:nvPr/>
        </p:nvSpPr>
        <p:spPr>
          <a:xfrm>
            <a:off x="7439977" y="1241257"/>
            <a:ext cx="215444" cy="1743602"/>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スケート</a:t>
            </a:r>
            <a:r>
              <a:rPr kumimoji="1" lang="ja-JP" altLang="en-US" sz="1400" dirty="0">
                <a:latin typeface="HG丸ｺﾞｼｯｸM-PRO" panose="020F0600000000000000" pitchFamily="50" charset="-128"/>
                <a:ea typeface="HG丸ｺﾞｼｯｸM-PRO" panose="020F0600000000000000" pitchFamily="50" charset="-128"/>
              </a:rPr>
              <a:t>ボード</a:t>
            </a:r>
            <a:r>
              <a:rPr kumimoji="1" lang="ja-JP" altLang="en-US" sz="1400" dirty="0" smtClean="0">
                <a:latin typeface="HG丸ｺﾞｼｯｸM-PRO" panose="020F0600000000000000" pitchFamily="50" charset="-128"/>
                <a:ea typeface="HG丸ｺﾞｼｯｸM-PRO" panose="020F0600000000000000" pitchFamily="50" charset="-128"/>
              </a:rPr>
              <a:t>選手</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B77D1322-DA4E-4E46-9555-01C5A3C9D7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47699" y="702156"/>
            <a:ext cx="1623633" cy="2051986"/>
          </a:xfrm>
          <a:prstGeom prst="rect">
            <a:avLst/>
          </a:prstGeom>
        </p:spPr>
      </p:pic>
      <p:sp>
        <p:nvSpPr>
          <p:cNvPr id="9" name="テキスト ボックス 8"/>
          <p:cNvSpPr txBox="1"/>
          <p:nvPr/>
        </p:nvSpPr>
        <p:spPr>
          <a:xfrm>
            <a:off x="9379005" y="3153288"/>
            <a:ext cx="1975315" cy="707886"/>
          </a:xfrm>
          <a:prstGeom prst="rect">
            <a:avLst/>
          </a:prstGeom>
          <a:noFill/>
        </p:spPr>
        <p:txBody>
          <a:bodyPr wrap="square" rtlCol="0">
            <a:spAutoFit/>
          </a:bodyPr>
          <a:lstStyle/>
          <a:p>
            <a:pPr algn="ct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スケボーだけ</a:t>
            </a:r>
            <a:endPar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してきた</a:t>
            </a:r>
            <a:endPar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テキスト ボックス 10"/>
          <p:cNvSpPr txBox="1"/>
          <p:nvPr/>
        </p:nvSpPr>
        <p:spPr>
          <a:xfrm>
            <a:off x="8107735" y="2710171"/>
            <a:ext cx="1879545"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堀米選手曰く，</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9670993" y="4025152"/>
            <a:ext cx="1879545"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そうです</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err="1">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697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花の絵&#10;&#10;自動的に生成された説明">
            <a:extLst>
              <a:ext uri="{FF2B5EF4-FFF2-40B4-BE49-F238E27FC236}">
                <a16:creationId xmlns:a16="http://schemas.microsoft.com/office/drawing/2014/main" id="{524B16A6-C085-46A1-BCDD-ECF8281E4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88" y="1561585"/>
            <a:ext cx="5844989" cy="5110301"/>
          </a:xfrm>
          <a:prstGeom prst="rect">
            <a:avLst/>
          </a:prstGeom>
        </p:spPr>
      </p:pic>
      <p:sp>
        <p:nvSpPr>
          <p:cNvPr id="25" name="タイトル 1">
            <a:extLst>
              <a:ext uri="{FF2B5EF4-FFF2-40B4-BE49-F238E27FC236}">
                <a16:creationId xmlns:a16="http://schemas.microsoft.com/office/drawing/2014/main" id="{8DF46856-C7F7-4A4F-BE98-E78EF74602F7}"/>
              </a:ext>
            </a:extLst>
          </p:cNvPr>
          <p:cNvSpPr>
            <a:spLocks noGrp="1"/>
          </p:cNvSpPr>
          <p:nvPr>
            <p:ph type="title"/>
          </p:nvPr>
        </p:nvSpPr>
        <p:spPr>
          <a:xfrm>
            <a:off x="581192" y="702156"/>
            <a:ext cx="11029616" cy="562485"/>
          </a:xfrm>
        </p:spPr>
        <p:txBody>
          <a:bodyPr rtlCol="0"/>
          <a:lstStyle/>
          <a:p>
            <a:r>
              <a:rPr lang="ja-JP" altLang="en-US" dirty="0">
                <a:latin typeface="HGS創英角ﾎﾟｯﾌﾟ体" panose="040B0A00000000000000" pitchFamily="50" charset="-128"/>
                <a:ea typeface="HGS創英角ﾎﾟｯﾌﾟ体" panose="040B0A00000000000000" pitchFamily="50" charset="-128"/>
              </a:rPr>
              <a:t>金メダリストの将来の自分のイメージは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82CC9A1D-5211-4B8C-AD44-E7735B3498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338436" y="2839794"/>
            <a:ext cx="779519" cy="1242505"/>
          </a:xfrm>
          <a:prstGeom prst="rect">
            <a:avLst/>
          </a:prstGeom>
        </p:spPr>
      </p:pic>
      <p:pic>
        <p:nvPicPr>
          <p:cNvPr id="28" name="図 27">
            <a:extLst>
              <a:ext uri="{FF2B5EF4-FFF2-40B4-BE49-F238E27FC236}">
                <a16:creationId xmlns:a16="http://schemas.microsoft.com/office/drawing/2014/main" id="{0257625E-FD15-4D8A-8D52-52ABB654840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64091" y="2870587"/>
            <a:ext cx="996559" cy="1300568"/>
          </a:xfrm>
          <a:prstGeom prst="rect">
            <a:avLst/>
          </a:prstGeom>
        </p:spPr>
      </p:pic>
      <p:pic>
        <p:nvPicPr>
          <p:cNvPr id="29" name="図 28">
            <a:extLst>
              <a:ext uri="{FF2B5EF4-FFF2-40B4-BE49-F238E27FC236}">
                <a16:creationId xmlns:a16="http://schemas.microsoft.com/office/drawing/2014/main" id="{AF516545-DF5C-43C1-BA44-77F4C35838B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219658" y="3331802"/>
            <a:ext cx="779518" cy="965349"/>
          </a:xfrm>
          <a:prstGeom prst="rect">
            <a:avLst/>
          </a:prstGeom>
        </p:spPr>
      </p:pic>
      <p:pic>
        <p:nvPicPr>
          <p:cNvPr id="30" name="図 29">
            <a:extLst>
              <a:ext uri="{FF2B5EF4-FFF2-40B4-BE49-F238E27FC236}">
                <a16:creationId xmlns:a16="http://schemas.microsoft.com/office/drawing/2014/main" id="{4B1CBC3E-7D90-42E8-88E2-2CA4F0CF89F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4840038" y="1449488"/>
            <a:ext cx="937532" cy="1217574"/>
          </a:xfrm>
          <a:prstGeom prst="rect">
            <a:avLst/>
          </a:prstGeom>
        </p:spPr>
      </p:pic>
      <p:pic>
        <p:nvPicPr>
          <p:cNvPr id="31" name="図 30">
            <a:extLst>
              <a:ext uri="{FF2B5EF4-FFF2-40B4-BE49-F238E27FC236}">
                <a16:creationId xmlns:a16="http://schemas.microsoft.com/office/drawing/2014/main" id="{33A08F25-4B9B-453B-86F5-8F1B4D960D2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5949872" y="1901308"/>
            <a:ext cx="716971" cy="1133550"/>
          </a:xfrm>
          <a:prstGeom prst="rect">
            <a:avLst/>
          </a:prstGeom>
        </p:spPr>
      </p:pic>
      <p:pic>
        <p:nvPicPr>
          <p:cNvPr id="32" name="図 31">
            <a:extLst>
              <a:ext uri="{FF2B5EF4-FFF2-40B4-BE49-F238E27FC236}">
                <a16:creationId xmlns:a16="http://schemas.microsoft.com/office/drawing/2014/main" id="{85490567-7783-4D43-9FCF-3155DFA14BCF}"/>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5820"/>
          <a:stretch/>
        </p:blipFill>
        <p:spPr>
          <a:xfrm>
            <a:off x="8787011" y="2980641"/>
            <a:ext cx="772231" cy="1265683"/>
          </a:xfrm>
          <a:prstGeom prst="rect">
            <a:avLst/>
          </a:prstGeom>
        </p:spPr>
      </p:pic>
      <p:sp>
        <p:nvSpPr>
          <p:cNvPr id="8" name="テキスト ボックス 7">
            <a:extLst>
              <a:ext uri="{FF2B5EF4-FFF2-40B4-BE49-F238E27FC236}">
                <a16:creationId xmlns:a16="http://schemas.microsoft.com/office/drawing/2014/main" id="{40BD49DE-C81D-4D6D-8874-128DAD49636D}"/>
              </a:ext>
            </a:extLst>
          </p:cNvPr>
          <p:cNvSpPr txBox="1"/>
          <p:nvPr/>
        </p:nvSpPr>
        <p:spPr>
          <a:xfrm>
            <a:off x="5677726" y="451558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やさしい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40BD49DE-C81D-4D6D-8874-128DAD49636D}"/>
              </a:ext>
            </a:extLst>
          </p:cNvPr>
          <p:cNvSpPr txBox="1"/>
          <p:nvPr/>
        </p:nvSpPr>
        <p:spPr>
          <a:xfrm>
            <a:off x="4728409" y="474378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あたたい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40BD49DE-C81D-4D6D-8874-128DAD49636D}"/>
              </a:ext>
            </a:extLst>
          </p:cNvPr>
          <p:cNvSpPr txBox="1"/>
          <p:nvPr/>
        </p:nvSpPr>
        <p:spPr>
          <a:xfrm>
            <a:off x="4191565" y="2273279"/>
            <a:ext cx="1160789" cy="276999"/>
          </a:xfrm>
          <a:prstGeom prst="rect">
            <a:avLst/>
          </a:prstGeom>
          <a:noFill/>
        </p:spPr>
        <p:txBody>
          <a:bodyPr wrap="square" rtlCol="0">
            <a:spAutoFit/>
          </a:bodyPr>
          <a:lstStyle/>
          <a:p>
            <a:pPr algn="ct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努力家</a:t>
            </a:r>
          </a:p>
        </p:txBody>
      </p:sp>
      <p:sp>
        <p:nvSpPr>
          <p:cNvPr id="34" name="テキスト ボックス 33">
            <a:extLst>
              <a:ext uri="{FF2B5EF4-FFF2-40B4-BE49-F238E27FC236}">
                <a16:creationId xmlns:a16="http://schemas.microsoft.com/office/drawing/2014/main" id="{40BD49DE-C81D-4D6D-8874-128DAD49636D}"/>
              </a:ext>
            </a:extLst>
          </p:cNvPr>
          <p:cNvSpPr txBox="1"/>
          <p:nvPr/>
        </p:nvSpPr>
        <p:spPr>
          <a:xfrm>
            <a:off x="4360424" y="2813592"/>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挑戦</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40BD49DE-C81D-4D6D-8874-128DAD49636D}"/>
              </a:ext>
            </a:extLst>
          </p:cNvPr>
          <p:cNvSpPr txBox="1"/>
          <p:nvPr/>
        </p:nvSpPr>
        <p:spPr>
          <a:xfrm>
            <a:off x="6546614" y="262609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協力</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40BD49DE-C81D-4D6D-8874-128DAD49636D}"/>
              </a:ext>
            </a:extLst>
          </p:cNvPr>
          <p:cNvSpPr txBox="1"/>
          <p:nvPr/>
        </p:nvSpPr>
        <p:spPr>
          <a:xfrm>
            <a:off x="7769732" y="3764684"/>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ほのぼの</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40BD49DE-C81D-4D6D-8874-128DAD49636D}"/>
              </a:ext>
            </a:extLst>
          </p:cNvPr>
          <p:cNvSpPr txBox="1"/>
          <p:nvPr/>
        </p:nvSpPr>
        <p:spPr>
          <a:xfrm>
            <a:off x="7835925" y="3262637"/>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冷静</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40BD49DE-C81D-4D6D-8874-128DAD49636D}"/>
              </a:ext>
            </a:extLst>
          </p:cNvPr>
          <p:cNvSpPr txBox="1"/>
          <p:nvPr/>
        </p:nvSpPr>
        <p:spPr>
          <a:xfrm>
            <a:off x="6311766" y="337395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愛情</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40BD49DE-C81D-4D6D-8874-128DAD49636D}"/>
              </a:ext>
            </a:extLst>
          </p:cNvPr>
          <p:cNvSpPr txBox="1"/>
          <p:nvPr/>
        </p:nvSpPr>
        <p:spPr>
          <a:xfrm>
            <a:off x="6760894" y="1712430"/>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熱意</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0" name="テキスト ボックス 39">
            <a:extLst>
              <a:ext uri="{FF2B5EF4-FFF2-40B4-BE49-F238E27FC236}">
                <a16:creationId xmlns:a16="http://schemas.microsoft.com/office/drawing/2014/main" id="{40BD49DE-C81D-4D6D-8874-128DAD49636D}"/>
              </a:ext>
            </a:extLst>
          </p:cNvPr>
          <p:cNvSpPr txBox="1"/>
          <p:nvPr/>
        </p:nvSpPr>
        <p:spPr>
          <a:xfrm>
            <a:off x="5111641" y="4033501"/>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おもしろ</a:t>
            </a: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い</a:t>
            </a:r>
          </a:p>
        </p:txBody>
      </p:sp>
      <p:pic>
        <p:nvPicPr>
          <p:cNvPr id="26" name="図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124" y="1570186"/>
            <a:ext cx="6546233" cy="4260506"/>
          </a:xfrm>
          <a:prstGeom prst="rect">
            <a:avLst/>
          </a:prstGeom>
        </p:spPr>
      </p:pic>
      <p:pic>
        <p:nvPicPr>
          <p:cNvPr id="43" name="図 42">
            <a:extLst>
              <a:ext uri="{FF2B5EF4-FFF2-40B4-BE49-F238E27FC236}">
                <a16:creationId xmlns:a16="http://schemas.microsoft.com/office/drawing/2014/main" id="{B77D1322-DA4E-4E46-9555-01C5A3C9D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547699" y="702156"/>
            <a:ext cx="1623633" cy="2051986"/>
          </a:xfrm>
          <a:prstGeom prst="rect">
            <a:avLst/>
          </a:prstGeom>
        </p:spPr>
      </p:pic>
      <p:sp>
        <p:nvSpPr>
          <p:cNvPr id="46" name="テキスト ボックス 45">
            <a:extLst>
              <a:ext uri="{FF2B5EF4-FFF2-40B4-BE49-F238E27FC236}">
                <a16:creationId xmlns:a16="http://schemas.microsoft.com/office/drawing/2014/main" id="{40BD49DE-C81D-4D6D-8874-128DAD49636D}"/>
              </a:ext>
            </a:extLst>
          </p:cNvPr>
          <p:cNvSpPr txBox="1"/>
          <p:nvPr/>
        </p:nvSpPr>
        <p:spPr>
          <a:xfrm>
            <a:off x="9559242" y="1023199"/>
            <a:ext cx="1388606" cy="400110"/>
          </a:xfrm>
          <a:prstGeom prst="rect">
            <a:avLst/>
          </a:prstGeom>
          <a:noFill/>
        </p:spPr>
        <p:txBody>
          <a:bodyPr wrap="square" rtlCol="0">
            <a:spAutoFit/>
          </a:bodyPr>
          <a:lstStyle/>
          <a:p>
            <a:pPr algn="ctr"/>
            <a:r>
              <a:rPr kumimoji="1" lang="ja-JP" altLang="en-US" sz="20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自己実現</a:t>
            </a:r>
            <a:endParaRPr kumimoji="1" lang="ja-JP" altLang="en-US"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8" name="テキスト ボックス 47"/>
          <p:cNvSpPr txBox="1"/>
          <p:nvPr/>
        </p:nvSpPr>
        <p:spPr>
          <a:xfrm>
            <a:off x="9379005" y="3153288"/>
            <a:ext cx="1975315" cy="707886"/>
          </a:xfrm>
          <a:prstGeom prst="rect">
            <a:avLst/>
          </a:prstGeom>
          <a:noFill/>
        </p:spPr>
        <p:txBody>
          <a:bodyPr wrap="square" rtlCol="0">
            <a:spAutoFit/>
          </a:bodyPr>
          <a:lstStyle/>
          <a:p>
            <a:pPr algn="ct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スケボーだけ</a:t>
            </a:r>
            <a:endPar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してきた</a:t>
            </a:r>
            <a:endPar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3" name="四角形: 角を丸くする 32">
            <a:extLst>
              <a:ext uri="{FF2B5EF4-FFF2-40B4-BE49-F238E27FC236}">
                <a16:creationId xmlns:a16="http://schemas.microsoft.com/office/drawing/2014/main" id="{C87B2FC1-33BF-479E-B429-60337E503203}"/>
              </a:ext>
            </a:extLst>
          </p:cNvPr>
          <p:cNvSpPr/>
          <p:nvPr/>
        </p:nvSpPr>
        <p:spPr>
          <a:xfrm>
            <a:off x="6548531" y="3146524"/>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高校入学</a:t>
            </a:r>
            <a:endParaRPr kumimoji="1" lang="ja-JP" altLang="en-US" dirty="0"/>
          </a:p>
        </p:txBody>
      </p:sp>
      <p:sp>
        <p:nvSpPr>
          <p:cNvPr id="2" name="角丸四角形吹き出し 1"/>
          <p:cNvSpPr/>
          <p:nvPr/>
        </p:nvSpPr>
        <p:spPr>
          <a:xfrm>
            <a:off x="8893238" y="1442198"/>
            <a:ext cx="2976927" cy="1655041"/>
          </a:xfrm>
          <a:prstGeom prst="wedgeRoundRectCallout">
            <a:avLst>
              <a:gd name="adj1" fmla="val -89944"/>
              <a:gd name="adj2" fmla="val 561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HG丸ｺﾞｼｯｸM-PRO" panose="020F0600000000000000" pitchFamily="50" charset="-128"/>
                <a:ea typeface="HG丸ｺﾞｼｯｸM-PRO" panose="020F0600000000000000" pitchFamily="50" charset="-128"/>
              </a:rPr>
              <a:t>高校入学時、校長先生にまず確認したのは、スケートボードを持って登校しても良いかどうか。</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rPr>
              <a:t>「</a:t>
            </a:r>
            <a:r>
              <a:rPr lang="ja-JP" altLang="en-US" sz="1200" dirty="0">
                <a:solidFill>
                  <a:srgbClr val="FF0000"/>
                </a:solidFill>
                <a:latin typeface="HG丸ｺﾞｼｯｸM-PRO" panose="020F0600000000000000" pitchFamily="50" charset="-128"/>
                <a:ea typeface="HG丸ｺﾞｼｯｸM-PRO" panose="020F0600000000000000" pitchFamily="50" charset="-128"/>
              </a:rPr>
              <a:t>学校が終わった後、北千住の練習場にスケートボードを持って行きたい。一度家に帰ったら練習量が減ってしまう。だからそれが許されるかどうかを教えてほしい」 </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ja-JP" altLang="en-US" sz="1200" dirty="0"/>
          </a:p>
        </p:txBody>
      </p:sp>
      <p:sp>
        <p:nvSpPr>
          <p:cNvPr id="41" name="角丸四角形吹き出し 40"/>
          <p:cNvSpPr/>
          <p:nvPr/>
        </p:nvSpPr>
        <p:spPr>
          <a:xfrm>
            <a:off x="8913794" y="4026572"/>
            <a:ext cx="2976927" cy="2087229"/>
          </a:xfrm>
          <a:prstGeom prst="wedgeRoundRectCallout">
            <a:avLst>
              <a:gd name="adj1" fmla="val -93785"/>
              <a:gd name="adj2" fmla="val -94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HG丸ｺﾞｼｯｸM-PRO" panose="020F0600000000000000" pitchFamily="50" charset="-128"/>
                <a:ea typeface="HG丸ｺﾞｼｯｸM-PRO" panose="020F0600000000000000" pitchFamily="50" charset="-128"/>
              </a:rPr>
              <a:t>無事許可を得て入学した堀米は、その頃から「アメリカに行って１０億円稼ぐ」と口にしていた。</a:t>
            </a:r>
            <a:r>
              <a:rPr lang="ja-JP" altLang="en-US" sz="1600" dirty="0">
                <a:solidFill>
                  <a:srgbClr val="FF0000"/>
                </a:solidFill>
                <a:latin typeface="HGP創英角ﾎﾟｯﾌﾟ体" panose="040B0A00000000000000" pitchFamily="50" charset="-128"/>
                <a:ea typeface="HGP創英角ﾎﾟｯﾌﾟ体" panose="040B0A00000000000000" pitchFamily="50" charset="-128"/>
              </a:rPr>
              <a:t>人並みでない質と量の練習</a:t>
            </a:r>
            <a:r>
              <a:rPr lang="ja-JP" altLang="en-US" sz="1200" dirty="0">
                <a:latin typeface="HG丸ｺﾞｼｯｸM-PRO" panose="020F0600000000000000" pitchFamily="50" charset="-128"/>
                <a:ea typeface="HG丸ｺﾞｼｯｸM-PRO" panose="020F0600000000000000" pitchFamily="50" charset="-128"/>
              </a:rPr>
              <a:t>で、在学中からしっかりと成長を続けた堀米は、目標通り</a:t>
            </a:r>
            <a:r>
              <a:rPr lang="ja-JP" altLang="en-US" sz="1200" dirty="0">
                <a:solidFill>
                  <a:srgbClr val="FF0000"/>
                </a:solidFill>
                <a:latin typeface="HG丸ｺﾞｼｯｸM-PRO" panose="020F0600000000000000" pitchFamily="50" charset="-128"/>
                <a:ea typeface="HG丸ｺﾞｼｯｸM-PRO" panose="020F0600000000000000" pitchFamily="50" charset="-128"/>
              </a:rPr>
              <a:t>高校卒業と同時に渡米</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１８年には世界最高峰の「ストリートリーグ」第１戦で日本人初優勝し３連勝の快挙を成し遂げた。 </a:t>
            </a:r>
            <a:endParaRPr kumimoji="1" lang="en-US" altLang="ja-JP" sz="1200" dirty="0">
              <a:latin typeface="HG丸ｺﾞｼｯｸM-PRO" panose="020F0600000000000000" pitchFamily="50" charset="-128"/>
              <a:ea typeface="HG丸ｺﾞｼｯｸM-PRO" panose="020F0600000000000000" pitchFamily="50" charset="-128"/>
            </a:endParaRPr>
          </a:p>
          <a:p>
            <a:pPr algn="ctr"/>
            <a:endParaRPr kumimoji="1" lang="ja-JP" altLang="en-US" sz="1200" dirty="0"/>
          </a:p>
        </p:txBody>
      </p:sp>
    </p:spTree>
    <p:extLst>
      <p:ext uri="{BB962C8B-B14F-4D97-AF65-F5344CB8AC3E}">
        <p14:creationId xmlns:p14="http://schemas.microsoft.com/office/powerpoint/2010/main" val="371861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花の絵&#10;&#10;自動的に生成された説明">
            <a:extLst>
              <a:ext uri="{FF2B5EF4-FFF2-40B4-BE49-F238E27FC236}">
                <a16:creationId xmlns:a16="http://schemas.microsoft.com/office/drawing/2014/main" id="{524B16A6-C085-46A1-BCDD-ECF8281E4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88" y="1561585"/>
            <a:ext cx="5844989" cy="5110301"/>
          </a:xfrm>
          <a:prstGeom prst="rect">
            <a:avLst/>
          </a:prstGeom>
        </p:spPr>
      </p:pic>
      <p:sp>
        <p:nvSpPr>
          <p:cNvPr id="25" name="タイトル 1">
            <a:extLst>
              <a:ext uri="{FF2B5EF4-FFF2-40B4-BE49-F238E27FC236}">
                <a16:creationId xmlns:a16="http://schemas.microsoft.com/office/drawing/2014/main" id="{8DF46856-C7F7-4A4F-BE98-E78EF74602F7}"/>
              </a:ext>
            </a:extLst>
          </p:cNvPr>
          <p:cNvSpPr>
            <a:spLocks noGrp="1"/>
          </p:cNvSpPr>
          <p:nvPr>
            <p:ph type="title"/>
          </p:nvPr>
        </p:nvSpPr>
        <p:spPr>
          <a:xfrm>
            <a:off x="581192" y="702156"/>
            <a:ext cx="11029616" cy="562485"/>
          </a:xfrm>
        </p:spPr>
        <p:txBody>
          <a:bodyPr rtlCol="0"/>
          <a:lstStyle/>
          <a:p>
            <a:r>
              <a:rPr lang="ja-JP" altLang="en-US" dirty="0">
                <a:latin typeface="HGS創英角ﾎﾟｯﾌﾟ体" panose="040B0A00000000000000" pitchFamily="50" charset="-128"/>
                <a:ea typeface="HGS創英角ﾎﾟｯﾌﾟ体" panose="040B0A00000000000000" pitchFamily="50" charset="-128"/>
              </a:rPr>
              <a:t>金メダリストの将来の自分のイメージは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82CC9A1D-5211-4B8C-AD44-E7735B3498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338436" y="2839794"/>
            <a:ext cx="779519" cy="1242505"/>
          </a:xfrm>
          <a:prstGeom prst="rect">
            <a:avLst/>
          </a:prstGeom>
        </p:spPr>
      </p:pic>
      <p:pic>
        <p:nvPicPr>
          <p:cNvPr id="28" name="図 27">
            <a:extLst>
              <a:ext uri="{FF2B5EF4-FFF2-40B4-BE49-F238E27FC236}">
                <a16:creationId xmlns:a16="http://schemas.microsoft.com/office/drawing/2014/main" id="{0257625E-FD15-4D8A-8D52-52ABB654840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64091" y="2870587"/>
            <a:ext cx="996559" cy="1300568"/>
          </a:xfrm>
          <a:prstGeom prst="rect">
            <a:avLst/>
          </a:prstGeom>
        </p:spPr>
      </p:pic>
      <p:pic>
        <p:nvPicPr>
          <p:cNvPr id="29" name="図 28">
            <a:extLst>
              <a:ext uri="{FF2B5EF4-FFF2-40B4-BE49-F238E27FC236}">
                <a16:creationId xmlns:a16="http://schemas.microsoft.com/office/drawing/2014/main" id="{AF516545-DF5C-43C1-BA44-77F4C35838B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219658" y="3331802"/>
            <a:ext cx="779518" cy="965349"/>
          </a:xfrm>
          <a:prstGeom prst="rect">
            <a:avLst/>
          </a:prstGeom>
        </p:spPr>
      </p:pic>
      <p:pic>
        <p:nvPicPr>
          <p:cNvPr id="30" name="図 29">
            <a:extLst>
              <a:ext uri="{FF2B5EF4-FFF2-40B4-BE49-F238E27FC236}">
                <a16:creationId xmlns:a16="http://schemas.microsoft.com/office/drawing/2014/main" id="{4B1CBC3E-7D90-42E8-88E2-2CA4F0CF89F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4840038" y="1449488"/>
            <a:ext cx="937532" cy="1217574"/>
          </a:xfrm>
          <a:prstGeom prst="rect">
            <a:avLst/>
          </a:prstGeom>
        </p:spPr>
      </p:pic>
      <p:pic>
        <p:nvPicPr>
          <p:cNvPr id="31" name="図 30">
            <a:extLst>
              <a:ext uri="{FF2B5EF4-FFF2-40B4-BE49-F238E27FC236}">
                <a16:creationId xmlns:a16="http://schemas.microsoft.com/office/drawing/2014/main" id="{33A08F25-4B9B-453B-86F5-8F1B4D960D2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5949872" y="1901308"/>
            <a:ext cx="716971" cy="1133550"/>
          </a:xfrm>
          <a:prstGeom prst="rect">
            <a:avLst/>
          </a:prstGeom>
        </p:spPr>
      </p:pic>
      <p:pic>
        <p:nvPicPr>
          <p:cNvPr id="32" name="図 31">
            <a:extLst>
              <a:ext uri="{FF2B5EF4-FFF2-40B4-BE49-F238E27FC236}">
                <a16:creationId xmlns:a16="http://schemas.microsoft.com/office/drawing/2014/main" id="{85490567-7783-4D43-9FCF-3155DFA14BCF}"/>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5820"/>
          <a:stretch/>
        </p:blipFill>
        <p:spPr>
          <a:xfrm>
            <a:off x="8787011" y="2980641"/>
            <a:ext cx="772231" cy="1265683"/>
          </a:xfrm>
          <a:prstGeom prst="rect">
            <a:avLst/>
          </a:prstGeom>
        </p:spPr>
      </p:pic>
      <p:sp>
        <p:nvSpPr>
          <p:cNvPr id="33" name="四角形: 角を丸くする 32">
            <a:extLst>
              <a:ext uri="{FF2B5EF4-FFF2-40B4-BE49-F238E27FC236}">
                <a16:creationId xmlns:a16="http://schemas.microsoft.com/office/drawing/2014/main" id="{C87B2FC1-33BF-479E-B429-60337E503203}"/>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8" name="テキスト ボックス 7">
            <a:extLst>
              <a:ext uri="{FF2B5EF4-FFF2-40B4-BE49-F238E27FC236}">
                <a16:creationId xmlns:a16="http://schemas.microsoft.com/office/drawing/2014/main" id="{40BD49DE-C81D-4D6D-8874-128DAD49636D}"/>
              </a:ext>
            </a:extLst>
          </p:cNvPr>
          <p:cNvSpPr txBox="1"/>
          <p:nvPr/>
        </p:nvSpPr>
        <p:spPr>
          <a:xfrm>
            <a:off x="5677726" y="451558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やさしい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40BD49DE-C81D-4D6D-8874-128DAD49636D}"/>
              </a:ext>
            </a:extLst>
          </p:cNvPr>
          <p:cNvSpPr txBox="1"/>
          <p:nvPr/>
        </p:nvSpPr>
        <p:spPr>
          <a:xfrm>
            <a:off x="4728409" y="474378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あたたい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40BD49DE-C81D-4D6D-8874-128DAD49636D}"/>
              </a:ext>
            </a:extLst>
          </p:cNvPr>
          <p:cNvSpPr txBox="1"/>
          <p:nvPr/>
        </p:nvSpPr>
        <p:spPr>
          <a:xfrm>
            <a:off x="4191565" y="2273279"/>
            <a:ext cx="1160789" cy="276999"/>
          </a:xfrm>
          <a:prstGeom prst="rect">
            <a:avLst/>
          </a:prstGeom>
          <a:noFill/>
        </p:spPr>
        <p:txBody>
          <a:bodyPr wrap="square" rtlCol="0">
            <a:spAutoFit/>
          </a:bodyPr>
          <a:lstStyle/>
          <a:p>
            <a:pPr algn="ct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努力家</a:t>
            </a:r>
          </a:p>
        </p:txBody>
      </p:sp>
      <p:sp>
        <p:nvSpPr>
          <p:cNvPr id="34" name="テキスト ボックス 33">
            <a:extLst>
              <a:ext uri="{FF2B5EF4-FFF2-40B4-BE49-F238E27FC236}">
                <a16:creationId xmlns:a16="http://schemas.microsoft.com/office/drawing/2014/main" id="{40BD49DE-C81D-4D6D-8874-128DAD49636D}"/>
              </a:ext>
            </a:extLst>
          </p:cNvPr>
          <p:cNvSpPr txBox="1"/>
          <p:nvPr/>
        </p:nvSpPr>
        <p:spPr>
          <a:xfrm>
            <a:off x="4360424" y="2813592"/>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挑戦</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40BD49DE-C81D-4D6D-8874-128DAD49636D}"/>
              </a:ext>
            </a:extLst>
          </p:cNvPr>
          <p:cNvSpPr txBox="1"/>
          <p:nvPr/>
        </p:nvSpPr>
        <p:spPr>
          <a:xfrm>
            <a:off x="6546614" y="262609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協力</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40BD49DE-C81D-4D6D-8874-128DAD49636D}"/>
              </a:ext>
            </a:extLst>
          </p:cNvPr>
          <p:cNvSpPr txBox="1"/>
          <p:nvPr/>
        </p:nvSpPr>
        <p:spPr>
          <a:xfrm>
            <a:off x="7769732" y="3764684"/>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ほのぼの</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40BD49DE-C81D-4D6D-8874-128DAD49636D}"/>
              </a:ext>
            </a:extLst>
          </p:cNvPr>
          <p:cNvSpPr txBox="1"/>
          <p:nvPr/>
        </p:nvSpPr>
        <p:spPr>
          <a:xfrm>
            <a:off x="7835925" y="3262637"/>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冷静</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40BD49DE-C81D-4D6D-8874-128DAD49636D}"/>
              </a:ext>
            </a:extLst>
          </p:cNvPr>
          <p:cNvSpPr txBox="1"/>
          <p:nvPr/>
        </p:nvSpPr>
        <p:spPr>
          <a:xfrm>
            <a:off x="6311766" y="337395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愛情</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40BD49DE-C81D-4D6D-8874-128DAD49636D}"/>
              </a:ext>
            </a:extLst>
          </p:cNvPr>
          <p:cNvSpPr txBox="1"/>
          <p:nvPr/>
        </p:nvSpPr>
        <p:spPr>
          <a:xfrm>
            <a:off x="6760894" y="1712430"/>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熱意</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0" name="テキスト ボックス 39">
            <a:extLst>
              <a:ext uri="{FF2B5EF4-FFF2-40B4-BE49-F238E27FC236}">
                <a16:creationId xmlns:a16="http://schemas.microsoft.com/office/drawing/2014/main" id="{40BD49DE-C81D-4D6D-8874-128DAD49636D}"/>
              </a:ext>
            </a:extLst>
          </p:cNvPr>
          <p:cNvSpPr txBox="1"/>
          <p:nvPr/>
        </p:nvSpPr>
        <p:spPr>
          <a:xfrm>
            <a:off x="5111641" y="4033501"/>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おもしろ</a:t>
            </a: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い</a:t>
            </a:r>
          </a:p>
        </p:txBody>
      </p:sp>
      <p:pic>
        <p:nvPicPr>
          <p:cNvPr id="26" name="図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124" y="1570186"/>
            <a:ext cx="6546233" cy="4260506"/>
          </a:xfrm>
          <a:prstGeom prst="rect">
            <a:avLst/>
          </a:prstGeom>
        </p:spPr>
      </p:pic>
      <p:pic>
        <p:nvPicPr>
          <p:cNvPr id="43" name="図 42">
            <a:extLst>
              <a:ext uri="{FF2B5EF4-FFF2-40B4-BE49-F238E27FC236}">
                <a16:creationId xmlns:a16="http://schemas.microsoft.com/office/drawing/2014/main" id="{B77D1322-DA4E-4E46-9555-01C5A3C9D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547699" y="702156"/>
            <a:ext cx="1623633" cy="2051986"/>
          </a:xfrm>
          <a:prstGeom prst="rect">
            <a:avLst/>
          </a:prstGeom>
        </p:spPr>
      </p:pic>
      <p:sp>
        <p:nvSpPr>
          <p:cNvPr id="46" name="テキスト ボックス 45">
            <a:extLst>
              <a:ext uri="{FF2B5EF4-FFF2-40B4-BE49-F238E27FC236}">
                <a16:creationId xmlns:a16="http://schemas.microsoft.com/office/drawing/2014/main" id="{40BD49DE-C81D-4D6D-8874-128DAD49636D}"/>
              </a:ext>
            </a:extLst>
          </p:cNvPr>
          <p:cNvSpPr txBox="1"/>
          <p:nvPr/>
        </p:nvSpPr>
        <p:spPr>
          <a:xfrm>
            <a:off x="9559242" y="1023199"/>
            <a:ext cx="1388606" cy="400110"/>
          </a:xfrm>
          <a:prstGeom prst="rect">
            <a:avLst/>
          </a:prstGeom>
          <a:noFill/>
        </p:spPr>
        <p:txBody>
          <a:bodyPr wrap="square" rtlCol="0">
            <a:spAutoFit/>
          </a:bodyPr>
          <a:lstStyle/>
          <a:p>
            <a:pPr algn="ctr"/>
            <a:r>
              <a:rPr kumimoji="1" lang="ja-JP" altLang="en-US" sz="20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自己実現</a:t>
            </a:r>
            <a:endParaRPr kumimoji="1" lang="ja-JP" altLang="en-US" sz="20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8" name="テキスト ボックス 47"/>
          <p:cNvSpPr txBox="1"/>
          <p:nvPr/>
        </p:nvSpPr>
        <p:spPr>
          <a:xfrm>
            <a:off x="9481916" y="3300329"/>
            <a:ext cx="1975315" cy="400110"/>
          </a:xfrm>
          <a:prstGeom prst="rect">
            <a:avLst/>
          </a:prstGeom>
          <a:noFill/>
        </p:spPr>
        <p:txBody>
          <a:bodyPr wrap="square" rtlCol="0">
            <a:spAutoFit/>
          </a:bodyPr>
          <a:lstStyle/>
          <a:p>
            <a:pPr algn="ct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得</a:t>
            </a:r>
            <a:r>
              <a:rPr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てきた</a:t>
            </a: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価値</a:t>
            </a:r>
            <a:endParaRPr lang="en-US" altLang="ja-JP" sz="2000"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41" name="テキスト ボックス 40">
            <a:extLst>
              <a:ext uri="{FF2B5EF4-FFF2-40B4-BE49-F238E27FC236}">
                <a16:creationId xmlns:a16="http://schemas.microsoft.com/office/drawing/2014/main" id="{40BD49DE-C81D-4D6D-8874-128DAD49636D}"/>
              </a:ext>
            </a:extLst>
          </p:cNvPr>
          <p:cNvSpPr txBox="1"/>
          <p:nvPr/>
        </p:nvSpPr>
        <p:spPr>
          <a:xfrm>
            <a:off x="9046278" y="4678354"/>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やさしい</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2" name="テキスト ボックス 41">
            <a:extLst>
              <a:ext uri="{FF2B5EF4-FFF2-40B4-BE49-F238E27FC236}">
                <a16:creationId xmlns:a16="http://schemas.microsoft.com/office/drawing/2014/main" id="{40BD49DE-C81D-4D6D-8874-128DAD49636D}"/>
              </a:ext>
            </a:extLst>
          </p:cNvPr>
          <p:cNvSpPr txBox="1"/>
          <p:nvPr/>
        </p:nvSpPr>
        <p:spPr>
          <a:xfrm>
            <a:off x="10300811" y="3876992"/>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あたたい</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4" name="テキスト ボックス 43">
            <a:extLst>
              <a:ext uri="{FF2B5EF4-FFF2-40B4-BE49-F238E27FC236}">
                <a16:creationId xmlns:a16="http://schemas.microsoft.com/office/drawing/2014/main" id="{40BD49DE-C81D-4D6D-8874-128DAD49636D}"/>
              </a:ext>
            </a:extLst>
          </p:cNvPr>
          <p:cNvSpPr txBox="1"/>
          <p:nvPr/>
        </p:nvSpPr>
        <p:spPr>
          <a:xfrm>
            <a:off x="9140022" y="1758426"/>
            <a:ext cx="1160789" cy="369332"/>
          </a:xfrm>
          <a:prstGeom prst="rect">
            <a:avLst/>
          </a:prstGeom>
          <a:noFill/>
        </p:spPr>
        <p:txBody>
          <a:bodyPr wrap="square" rtlCol="0">
            <a:spAutoFit/>
          </a:bodyPr>
          <a:lstStyle/>
          <a:p>
            <a:pPr algn="ctr"/>
            <a:r>
              <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努力家</a:t>
            </a:r>
          </a:p>
        </p:txBody>
      </p:sp>
      <p:sp>
        <p:nvSpPr>
          <p:cNvPr id="49" name="テキスト ボックス 48">
            <a:extLst>
              <a:ext uri="{FF2B5EF4-FFF2-40B4-BE49-F238E27FC236}">
                <a16:creationId xmlns:a16="http://schemas.microsoft.com/office/drawing/2014/main" id="{40BD49DE-C81D-4D6D-8874-128DAD49636D}"/>
              </a:ext>
            </a:extLst>
          </p:cNvPr>
          <p:cNvSpPr txBox="1"/>
          <p:nvPr/>
        </p:nvSpPr>
        <p:spPr>
          <a:xfrm>
            <a:off x="9205873" y="2145435"/>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挑戦</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0" name="テキスト ボックス 49">
            <a:extLst>
              <a:ext uri="{FF2B5EF4-FFF2-40B4-BE49-F238E27FC236}">
                <a16:creationId xmlns:a16="http://schemas.microsoft.com/office/drawing/2014/main" id="{40BD49DE-C81D-4D6D-8874-128DAD49636D}"/>
              </a:ext>
            </a:extLst>
          </p:cNvPr>
          <p:cNvSpPr txBox="1"/>
          <p:nvPr/>
        </p:nvSpPr>
        <p:spPr>
          <a:xfrm>
            <a:off x="10207067" y="2778269"/>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協力</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40BD49DE-C81D-4D6D-8874-128DAD49636D}"/>
              </a:ext>
            </a:extLst>
          </p:cNvPr>
          <p:cNvSpPr txBox="1"/>
          <p:nvPr/>
        </p:nvSpPr>
        <p:spPr>
          <a:xfrm>
            <a:off x="9784499" y="4283335"/>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ほのぼの</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2" name="テキスト ボックス 51">
            <a:extLst>
              <a:ext uri="{FF2B5EF4-FFF2-40B4-BE49-F238E27FC236}">
                <a16:creationId xmlns:a16="http://schemas.microsoft.com/office/drawing/2014/main" id="{40BD49DE-C81D-4D6D-8874-128DAD49636D}"/>
              </a:ext>
            </a:extLst>
          </p:cNvPr>
          <p:cNvSpPr txBox="1"/>
          <p:nvPr/>
        </p:nvSpPr>
        <p:spPr>
          <a:xfrm>
            <a:off x="9559242" y="2502748"/>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冷静</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3" name="テキスト ボックス 52">
            <a:extLst>
              <a:ext uri="{FF2B5EF4-FFF2-40B4-BE49-F238E27FC236}">
                <a16:creationId xmlns:a16="http://schemas.microsoft.com/office/drawing/2014/main" id="{40BD49DE-C81D-4D6D-8874-128DAD49636D}"/>
              </a:ext>
            </a:extLst>
          </p:cNvPr>
          <p:cNvSpPr txBox="1"/>
          <p:nvPr/>
        </p:nvSpPr>
        <p:spPr>
          <a:xfrm>
            <a:off x="9385256" y="3876992"/>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愛情</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4" name="テキスト ボックス 53">
            <a:extLst>
              <a:ext uri="{FF2B5EF4-FFF2-40B4-BE49-F238E27FC236}">
                <a16:creationId xmlns:a16="http://schemas.microsoft.com/office/drawing/2014/main" id="{40BD49DE-C81D-4D6D-8874-128DAD49636D}"/>
              </a:ext>
            </a:extLst>
          </p:cNvPr>
          <p:cNvSpPr txBox="1"/>
          <p:nvPr/>
        </p:nvSpPr>
        <p:spPr>
          <a:xfrm>
            <a:off x="10064050" y="1938906"/>
            <a:ext cx="1160789"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熱意</a:t>
            </a:r>
            <a:endPar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40BD49DE-C81D-4D6D-8874-128DAD49636D}"/>
              </a:ext>
            </a:extLst>
          </p:cNvPr>
          <p:cNvSpPr txBox="1"/>
          <p:nvPr/>
        </p:nvSpPr>
        <p:spPr>
          <a:xfrm>
            <a:off x="10116820" y="4661229"/>
            <a:ext cx="1495523" cy="369332"/>
          </a:xfrm>
          <a:prstGeom prst="rect">
            <a:avLst/>
          </a:prstGeom>
          <a:noFill/>
        </p:spPr>
        <p:txBody>
          <a:bodyPr wrap="square" rtlCol="0">
            <a:spAutoFit/>
          </a:bodyPr>
          <a:lstStyle/>
          <a:p>
            <a:pPr algn="ctr"/>
            <a:r>
              <a:rPr kumimoji="1" lang="ja-JP" altLang="en-US" dirty="0" smtClean="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おもしろ</a:t>
            </a:r>
            <a:r>
              <a:rPr kumimoji="1" lang="ja-JP" altLang="en-US" dirty="0">
                <a:solidFill>
                  <a:srgbClr val="00B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い</a:t>
            </a:r>
          </a:p>
        </p:txBody>
      </p:sp>
      <p:cxnSp>
        <p:nvCxnSpPr>
          <p:cNvPr id="3" name="直線コネクタ 2"/>
          <p:cNvCxnSpPr/>
          <p:nvPr/>
        </p:nvCxnSpPr>
        <p:spPr>
          <a:xfrm flipH="1">
            <a:off x="657225" y="2502748"/>
            <a:ext cx="38100" cy="33170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38150" y="1695450"/>
            <a:ext cx="57150" cy="3409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6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 が含まれている画像&#10;&#10;自動的に生成された説明">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625" y="1350655"/>
            <a:ext cx="7567472" cy="5348995"/>
          </a:xfrm>
          <a:prstGeom prst="rect">
            <a:avLst/>
          </a:prstGeom>
        </p:spPr>
      </p:pic>
      <p:sp>
        <p:nvSpPr>
          <p:cNvPr id="3" name="四角形吹き出し 2"/>
          <p:cNvSpPr/>
          <p:nvPr/>
        </p:nvSpPr>
        <p:spPr>
          <a:xfrm>
            <a:off x="1014153" y="2061556"/>
            <a:ext cx="2510443" cy="1712422"/>
          </a:xfrm>
          <a:prstGeom prst="wedgeRectCallout">
            <a:avLst>
              <a:gd name="adj1" fmla="val 135458"/>
              <a:gd name="adj2" fmla="val 174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501FFA00-A7ED-4981-8EDE-1CF7D9B47C5C}"/>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accent1"/>
                </a:solidFill>
                <a:latin typeface="HGS創英角ﾎﾟｯﾌﾟ体" panose="040B0A00000000000000" pitchFamily="50" charset="-128"/>
                <a:ea typeface="HGS創英角ﾎﾟｯﾌﾟ体" panose="040B0A00000000000000" pitchFamily="50" charset="-128"/>
              </a:rPr>
              <a:t>なりたい</a:t>
            </a:r>
            <a:r>
              <a:rPr lang="ja-JP" altLang="en-US" dirty="0" smtClean="0">
                <a:solidFill>
                  <a:schemeClr val="accent1"/>
                </a:solidFill>
                <a:latin typeface="HGS創英角ﾎﾟｯﾌﾟ体" panose="040B0A00000000000000" pitchFamily="50" charset="-128"/>
                <a:ea typeface="HGS創英角ﾎﾟｯﾌﾟ体" panose="040B0A00000000000000" pitchFamily="50" charset="-128"/>
              </a:rPr>
              <a:t>自分とキャリア教育</a:t>
            </a:r>
            <a:endParaRPr lang="ja" dirty="0">
              <a:solidFill>
                <a:schemeClr val="accent1"/>
              </a:solidFill>
              <a:latin typeface="HGS創英角ﾎﾟｯﾌﾟ体" panose="040B0A00000000000000" pitchFamily="50" charset="-128"/>
              <a:ea typeface="HGS創英角ﾎﾟｯﾌﾟ体" panose="040B0A00000000000000" pitchFamily="50" charset="-128"/>
            </a:endParaRPr>
          </a:p>
        </p:txBody>
      </p:sp>
      <p:sp>
        <p:nvSpPr>
          <p:cNvPr id="11" name="四角形: 角を丸くする 25">
            <a:extLst>
              <a:ext uri="{FF2B5EF4-FFF2-40B4-BE49-F238E27FC236}">
                <a16:creationId xmlns:a16="http://schemas.microsoft.com/office/drawing/2014/main" id="{F25AC460-202D-4D25-8432-546450E904A8}"/>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ackgroundRemoval t="0" b="98404" l="1053" r="100000"/>
                    </a14:imgEffect>
                  </a14:imgLayer>
                </a14:imgProps>
              </a:ext>
              <a:ext uri="{28A0092B-C50C-407E-A947-70E740481C1C}">
                <a14:useLocalDpi xmlns:a14="http://schemas.microsoft.com/office/drawing/2010/main" val="0"/>
              </a:ext>
            </a:extLst>
          </a:blip>
          <a:stretch>
            <a:fillRect/>
          </a:stretch>
        </p:blipFill>
        <p:spPr>
          <a:xfrm>
            <a:off x="6838515" y="5804687"/>
            <a:ext cx="570702" cy="564695"/>
          </a:xfrm>
          <a:prstGeom prst="rect">
            <a:avLst/>
          </a:prstGeom>
        </p:spPr>
      </p:pic>
      <p:pic>
        <p:nvPicPr>
          <p:cNvPr id="14" name="図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404" l="1053" r="100000"/>
                    </a14:imgEffect>
                  </a14:imgLayer>
                </a14:imgProps>
              </a:ext>
              <a:ext uri="{28A0092B-C50C-407E-A947-70E740481C1C}">
                <a14:useLocalDpi xmlns:a14="http://schemas.microsoft.com/office/drawing/2010/main" val="0"/>
              </a:ext>
            </a:extLst>
          </a:blip>
          <a:srcRect l="43703" b="45000"/>
          <a:stretch/>
        </p:blipFill>
        <p:spPr>
          <a:xfrm>
            <a:off x="1213916" y="2217329"/>
            <a:ext cx="1462782" cy="1414047"/>
          </a:xfrm>
          <a:prstGeom prst="rect">
            <a:avLst/>
          </a:prstGeom>
        </p:spPr>
      </p:pic>
      <p:sp>
        <p:nvSpPr>
          <p:cNvPr id="4" name="右矢印 3"/>
          <p:cNvSpPr/>
          <p:nvPr/>
        </p:nvSpPr>
        <p:spPr>
          <a:xfrm flipH="1">
            <a:off x="2227424" y="2403280"/>
            <a:ext cx="274320" cy="2161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560320" y="2217329"/>
            <a:ext cx="954932" cy="646331"/>
          </a:xfrm>
          <a:prstGeom prst="rect">
            <a:avLst/>
          </a:prstGeom>
          <a:noFill/>
        </p:spPr>
        <p:txBody>
          <a:bodyPr wrap="square" rtlCol="0">
            <a:sp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見えているのは，外側だけ</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231187" y="2863660"/>
            <a:ext cx="1229252" cy="523220"/>
          </a:xfrm>
          <a:prstGeom prst="rect">
            <a:avLst/>
          </a:prstGeom>
          <a:noFill/>
        </p:spPr>
        <p:txBody>
          <a:bodyPr wrap="square" rtlCol="0">
            <a:spAutoFit/>
          </a:bodyPr>
          <a:lstStyle/>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実は，内側が</a:t>
            </a:r>
            <a:endParaRPr kumimoji="1" lang="en-US" altLang="ja-JP" sz="1200" b="1" dirty="0" smtClean="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600" b="1" dirty="0" smtClean="0">
                <a:solidFill>
                  <a:schemeClr val="bg1"/>
                </a:solidFill>
                <a:latin typeface="HGP創英角ﾎﾟｯﾌﾟ体" panose="040B0A00000000000000" pitchFamily="50" charset="-128"/>
                <a:ea typeface="HGP創英角ﾎﾟｯﾌﾟ体" panose="040B0A00000000000000" pitchFamily="50" charset="-128"/>
              </a:rPr>
              <a:t>キャリア</a:t>
            </a:r>
            <a:r>
              <a:rPr kumimoji="1" lang="ja-JP" altLang="en-US" sz="12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8539303" y="1140111"/>
            <a:ext cx="2834211" cy="3600986"/>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では，３年生のキャリア教育の「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」をのぞいてみましょう。</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樹木の「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」ですから，実は，というか当たり前なのですが，見えているのは</a:t>
            </a:r>
            <a:r>
              <a:rPr kumimoji="1" lang="ja-JP" altLang="en-US" sz="1200" b="1" dirty="0">
                <a:latin typeface="HG丸ｺﾞｼｯｸM-PRO" panose="020F0600000000000000" pitchFamily="50" charset="-128"/>
                <a:ea typeface="HG丸ｺﾞｼｯｸM-PRO" panose="020F0600000000000000" pitchFamily="50" charset="-128"/>
              </a:rPr>
              <a:t>「</a:t>
            </a:r>
            <a:r>
              <a:rPr kumimoji="1" lang="ja-JP" altLang="en-US" sz="1600" dirty="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」の内部ではなく，表面でしかありません。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ということは，表面を見取ったり，評価したりしても「</a:t>
            </a:r>
            <a:r>
              <a:rPr kumimoji="1" lang="ja-JP" altLang="en-US" sz="1600" dirty="0" smtClean="0">
                <a:latin typeface="HGP創英角ﾎﾟｯﾌﾟ体" panose="040B0A00000000000000" pitchFamily="50" charset="-128"/>
                <a:ea typeface="HGP創英角ﾎﾟｯﾌﾟ体" panose="040B0A00000000000000" pitchFamily="50" charset="-128"/>
              </a:rPr>
              <a:t>キャリア教育</a:t>
            </a:r>
            <a:r>
              <a:rPr kumimoji="1" lang="ja-JP" altLang="en-US" sz="1200" b="1" dirty="0" smtClean="0">
                <a:latin typeface="HG丸ｺﾞｼｯｸM-PRO" panose="020F0600000000000000" pitchFamily="50" charset="-128"/>
                <a:ea typeface="HG丸ｺﾞｼｯｸM-PRO" panose="020F0600000000000000" pitchFamily="50" charset="-128"/>
              </a:rPr>
              <a:t>」をすすめたことにはならないなのです。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「キャリア」とは，「轍」のことですので，その子のこれまでの「育ち」です。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それは，「内部」を見るしか理解することはできません。子供たちも同様で幹の内部をしっかりと見つめることが大切になります。それが「</a:t>
            </a:r>
            <a:r>
              <a:rPr kumimoji="1" lang="ja-JP" altLang="en-US" sz="1600" dirty="0" smtClean="0">
                <a:latin typeface="HGP創英角ﾎﾟｯﾌﾟ体" panose="040B0A00000000000000" pitchFamily="50" charset="-128"/>
                <a:ea typeface="HGP創英角ﾎﾟｯﾌﾟ体" panose="040B0A00000000000000" pitchFamily="50" charset="-128"/>
              </a:rPr>
              <a:t>キャリア・パスポート</a:t>
            </a:r>
            <a:r>
              <a:rPr kumimoji="1" lang="ja-JP" altLang="en-US" sz="1200" b="1" dirty="0" smtClean="0">
                <a:latin typeface="HG丸ｺﾞｼｯｸM-PRO" panose="020F0600000000000000" pitchFamily="50" charset="-128"/>
                <a:ea typeface="HG丸ｺﾞｼｯｸM-PRO" panose="020F0600000000000000" pitchFamily="50" charset="-128"/>
              </a:rPr>
              <a:t>」なのです。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5799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 が含まれている画像&#10;&#10;自動的に生成された説明">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181" y="3720276"/>
            <a:ext cx="3598105" cy="2543286"/>
          </a:xfrm>
          <a:prstGeom prst="rect">
            <a:avLst/>
          </a:prstGeom>
        </p:spPr>
      </p:pic>
      <p:pic>
        <p:nvPicPr>
          <p:cNvPr id="13" name="図 12"/>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404" l="1053" r="100000"/>
                    </a14:imgEffect>
                  </a14:imgLayer>
                </a14:imgProps>
              </a:ext>
              <a:ext uri="{28A0092B-C50C-407E-A947-70E740481C1C}">
                <a14:useLocalDpi xmlns:a14="http://schemas.microsoft.com/office/drawing/2010/main" val="0"/>
              </a:ext>
            </a:extLst>
          </a:blip>
          <a:srcRect l="1677" b="2174"/>
          <a:stretch/>
        </p:blipFill>
        <p:spPr>
          <a:xfrm>
            <a:off x="4167419" y="1374913"/>
            <a:ext cx="3017520" cy="2970675"/>
          </a:xfrm>
          <a:prstGeom prst="rect">
            <a:avLst/>
          </a:prstGeom>
        </p:spPr>
      </p:pic>
      <p:sp>
        <p:nvSpPr>
          <p:cNvPr id="3" name="四角形吹き出し 2"/>
          <p:cNvSpPr/>
          <p:nvPr/>
        </p:nvSpPr>
        <p:spPr>
          <a:xfrm>
            <a:off x="1014153" y="2061556"/>
            <a:ext cx="2510443" cy="1712422"/>
          </a:xfrm>
          <a:prstGeom prst="wedgeRectCallout">
            <a:avLst>
              <a:gd name="adj1" fmla="val 95392"/>
              <a:gd name="adj2" fmla="val 1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501FFA00-A7ED-4981-8EDE-1CF7D9B47C5C}"/>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accent1"/>
                </a:solidFill>
                <a:latin typeface="HGS創英角ﾎﾟｯﾌﾟ体" panose="040B0A00000000000000" pitchFamily="50" charset="-128"/>
                <a:ea typeface="HGS創英角ﾎﾟｯﾌﾟ体" panose="040B0A00000000000000" pitchFamily="50" charset="-128"/>
              </a:rPr>
              <a:t>なりたい</a:t>
            </a:r>
            <a:r>
              <a:rPr lang="ja-JP" altLang="en-US" dirty="0" smtClean="0">
                <a:solidFill>
                  <a:schemeClr val="accent1"/>
                </a:solidFill>
                <a:latin typeface="HGS創英角ﾎﾟｯﾌﾟ体" panose="040B0A00000000000000" pitchFamily="50" charset="-128"/>
                <a:ea typeface="HGS創英角ﾎﾟｯﾌﾟ体" panose="040B0A00000000000000" pitchFamily="50" charset="-128"/>
              </a:rPr>
              <a:t>自分とキャリア教育</a:t>
            </a:r>
            <a:endParaRPr lang="ja" dirty="0">
              <a:solidFill>
                <a:schemeClr val="accent1"/>
              </a:solidFill>
              <a:latin typeface="HGS創英角ﾎﾟｯﾌﾟ体" panose="040B0A00000000000000" pitchFamily="50" charset="-128"/>
              <a:ea typeface="HGS創英角ﾎﾟｯﾌﾟ体" panose="040B0A00000000000000" pitchFamily="50" charset="-128"/>
            </a:endParaRPr>
          </a:p>
        </p:txBody>
      </p:sp>
      <p:pic>
        <p:nvPicPr>
          <p:cNvPr id="14" name="図 13"/>
          <p:cNvPicPr>
            <a:picLocks noChangeAspect="1"/>
          </p:cNvPicPr>
          <p:nvPr/>
        </p:nvPicPr>
        <p:blipFill rotWithShape="1">
          <a:blip r:embed="rId3">
            <a:extLst>
              <a:ext uri="{BEBA8EAE-BF5A-486C-A8C5-ECC9F3942E4B}">
                <a14:imgProps xmlns:a14="http://schemas.microsoft.com/office/drawing/2010/main">
                  <a14:imgLayer r:embed="rId4">
                    <a14:imgEffect>
                      <a14:backgroundRemoval t="0" b="98404" l="1053" r="100000"/>
                    </a14:imgEffect>
                  </a14:imgLayer>
                </a14:imgProps>
              </a:ext>
              <a:ext uri="{28A0092B-C50C-407E-A947-70E740481C1C}">
                <a14:useLocalDpi xmlns:a14="http://schemas.microsoft.com/office/drawing/2010/main" val="0"/>
              </a:ext>
            </a:extLst>
          </a:blip>
          <a:srcRect l="43703" b="45000"/>
          <a:stretch/>
        </p:blipFill>
        <p:spPr>
          <a:xfrm>
            <a:off x="1213916" y="2217329"/>
            <a:ext cx="1462782" cy="1414047"/>
          </a:xfrm>
          <a:prstGeom prst="rect">
            <a:avLst/>
          </a:prstGeom>
        </p:spPr>
      </p:pic>
      <p:sp>
        <p:nvSpPr>
          <p:cNvPr id="4" name="右矢印 3"/>
          <p:cNvSpPr/>
          <p:nvPr/>
        </p:nvSpPr>
        <p:spPr>
          <a:xfrm flipH="1">
            <a:off x="2227424" y="2403280"/>
            <a:ext cx="274320" cy="2161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560320" y="2217329"/>
            <a:ext cx="954932" cy="64633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見えているのは，外側だけ</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210791" y="2877547"/>
            <a:ext cx="1229252" cy="523220"/>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実は，内側が</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1600" b="1" dirty="0" smtClean="0">
                <a:latin typeface="HGP創英角ﾎﾟｯﾌﾟ体" panose="040B0A00000000000000" pitchFamily="50" charset="-128"/>
                <a:ea typeface="HGP創英角ﾎﾟｯﾌﾟ体" panose="040B0A00000000000000" pitchFamily="50" charset="-128"/>
              </a:rPr>
              <a:t>キャリア</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8595" y="3292887"/>
            <a:ext cx="2980414" cy="2970675"/>
          </a:xfrm>
          <a:prstGeom prst="rect">
            <a:avLst/>
          </a:prstGeom>
        </p:spPr>
      </p:pic>
      <p:sp>
        <p:nvSpPr>
          <p:cNvPr id="16" name="テキスト ボックス 15"/>
          <p:cNvSpPr txBox="1"/>
          <p:nvPr/>
        </p:nvSpPr>
        <p:spPr>
          <a:xfrm>
            <a:off x="7213136" y="1570115"/>
            <a:ext cx="4258428" cy="1077218"/>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でも内側の「</a:t>
            </a:r>
            <a:r>
              <a:rPr kumimoji="1" lang="ja-JP" altLang="en-US" sz="1600" dirty="0" smtClean="0">
                <a:latin typeface="HGP創英角ﾎﾟｯﾌﾟ体" panose="040B0A00000000000000" pitchFamily="50" charset="-128"/>
                <a:ea typeface="HGP創英角ﾎﾟｯﾌﾟ体" panose="040B0A00000000000000" pitchFamily="50" charset="-128"/>
              </a:rPr>
              <a:t>キャリア</a:t>
            </a:r>
            <a:r>
              <a:rPr kumimoji="1" lang="ja-JP" altLang="en-US" sz="1200" b="1" dirty="0" smtClean="0">
                <a:latin typeface="HG丸ｺﾞｼｯｸM-PRO" panose="020F0600000000000000" pitchFamily="50" charset="-128"/>
                <a:ea typeface="HG丸ｺﾞｼｯｸM-PRO" panose="020F0600000000000000" pitchFamily="50" charset="-128"/>
              </a:rPr>
              <a:t>」が，こんなにきれいな円のはずがありません。年輪を形づくることが「</a:t>
            </a:r>
            <a:r>
              <a:rPr kumimoji="1" lang="ja-JP" altLang="en-US" sz="1600" dirty="0" smtClean="0">
                <a:latin typeface="HGP創英角ﾎﾟｯﾌﾟ体" panose="040B0A00000000000000" pitchFamily="50" charset="-128"/>
                <a:ea typeface="HGP創英角ﾎﾟｯﾌﾟ体" panose="040B0A00000000000000" pitchFamily="50" charset="-128"/>
              </a:rPr>
              <a:t>キャリア形成</a:t>
            </a:r>
            <a:r>
              <a:rPr kumimoji="1" lang="ja-JP" altLang="en-US" sz="1200" b="1" dirty="0" smtClean="0">
                <a:latin typeface="HG丸ｺﾞｼｯｸM-PRO" panose="020F0600000000000000" pitchFamily="50" charset="-128"/>
                <a:ea typeface="HG丸ｺﾞｼｯｸM-PRO" panose="020F0600000000000000" pitchFamily="50" charset="-128"/>
              </a:rPr>
              <a:t>」だとすると，私たち教員の役割は，児童のキャリアを「</a:t>
            </a:r>
            <a:r>
              <a:rPr kumimoji="1" lang="ja-JP" altLang="en-US" sz="1600" dirty="0" smtClean="0">
                <a:latin typeface="HGP創英角ﾎﾟｯﾌﾟ体" panose="040B0A00000000000000" pitchFamily="50" charset="-128"/>
                <a:ea typeface="HGP創英角ﾎﾟｯﾌﾟ体" panose="040B0A00000000000000" pitchFamily="50" charset="-128"/>
              </a:rPr>
              <a:t>同心</a:t>
            </a:r>
            <a:r>
              <a:rPr kumimoji="1" lang="ja-JP" altLang="en-US" sz="1600" dirty="0">
                <a:latin typeface="HGP創英角ﾎﾟｯﾌﾟ体" panose="040B0A00000000000000" pitchFamily="50" charset="-128"/>
                <a:ea typeface="HGP創英角ﾎﾟｯﾌﾟ体" panose="040B0A00000000000000" pitchFamily="50" charset="-128"/>
              </a:rPr>
              <a:t>円状</a:t>
            </a:r>
            <a:r>
              <a:rPr kumimoji="1" lang="ja-JP" altLang="en-US" sz="1600" dirty="0" smtClean="0">
                <a:latin typeface="HGP創英角ﾎﾟｯﾌﾟ体" panose="040B0A00000000000000" pitchFamily="50" charset="-128"/>
                <a:ea typeface="HGP創英角ﾎﾟｯﾌﾟ体" panose="040B0A00000000000000" pitchFamily="50" charset="-128"/>
              </a:rPr>
              <a:t>に育てること</a:t>
            </a:r>
            <a:r>
              <a:rPr kumimoji="1" lang="ja-JP" altLang="en-US" sz="1200" b="1" dirty="0" smtClean="0">
                <a:latin typeface="HG丸ｺﾞｼｯｸM-PRO" panose="020F0600000000000000" pitchFamily="50" charset="-128"/>
                <a:ea typeface="HG丸ｺﾞｼｯｸM-PRO" panose="020F0600000000000000" pitchFamily="50" charset="-128"/>
              </a:rPr>
              <a:t>」だと思っていないでしょうか。</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4892377" y="4650348"/>
            <a:ext cx="3420350" cy="1138773"/>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でも，「</a:t>
            </a:r>
            <a:r>
              <a:rPr kumimoji="1" lang="ja-JP" altLang="en-US" sz="1600" dirty="0" smtClean="0">
                <a:latin typeface="HGP創英角ﾎﾟｯﾌﾟ体" panose="040B0A00000000000000" pitchFamily="50" charset="-128"/>
                <a:ea typeface="HGP創英角ﾎﾟｯﾌﾟ体" panose="040B0A00000000000000" pitchFamily="50" charset="-128"/>
              </a:rPr>
              <a:t>同心円状の年輪</a:t>
            </a:r>
            <a:r>
              <a:rPr kumimoji="1" lang="ja-JP" altLang="en-US" sz="1200" b="1" dirty="0" smtClean="0">
                <a:latin typeface="HG丸ｺﾞｼｯｸM-PRO" panose="020F0600000000000000" pitchFamily="50" charset="-128"/>
                <a:ea typeface="HG丸ｺﾞｼｯｸM-PRO" panose="020F0600000000000000" pitchFamily="50" charset="-128"/>
              </a:rPr>
              <a:t>」なんて見たこともないはず。</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一人</a:t>
            </a:r>
            <a:r>
              <a:rPr kumimoji="1" lang="ja-JP" altLang="en-US" sz="1200" b="1" dirty="0">
                <a:latin typeface="HG丸ｺﾞｼｯｸM-PRO" panose="020F0600000000000000" pitchFamily="50" charset="-128"/>
                <a:ea typeface="HG丸ｺﾞｼｯｸM-PRO" panose="020F0600000000000000" pitchFamily="50" charset="-128"/>
              </a:rPr>
              <a:t>一人</a:t>
            </a:r>
            <a:r>
              <a:rPr kumimoji="1" lang="ja-JP" altLang="en-US" sz="1200" b="1" dirty="0" smtClean="0">
                <a:latin typeface="HG丸ｺﾞｼｯｸM-PRO" panose="020F0600000000000000" pitchFamily="50" charset="-128"/>
                <a:ea typeface="HG丸ｺﾞｼｯｸM-PRO" panose="020F0600000000000000" pitchFamily="50" charset="-128"/>
              </a:rPr>
              <a:t>の「</a:t>
            </a:r>
            <a:r>
              <a:rPr kumimoji="1" lang="ja-JP" altLang="en-US" sz="1600" dirty="0">
                <a:latin typeface="HGP創英角ﾎﾟｯﾌﾟ体" panose="040B0A00000000000000" pitchFamily="50" charset="-128"/>
                <a:ea typeface="HGP創英角ﾎﾟｯﾌﾟ体" panose="040B0A00000000000000" pitchFamily="50" charset="-128"/>
              </a:rPr>
              <a:t>キャリア</a:t>
            </a:r>
            <a:r>
              <a:rPr kumimoji="1" lang="ja-JP" altLang="en-US" sz="1200" b="1" dirty="0" smtClean="0">
                <a:latin typeface="HG丸ｺﾞｼｯｸM-PRO" panose="020F0600000000000000" pitchFamily="50" charset="-128"/>
                <a:ea typeface="HG丸ｺﾞｼｯｸM-PRO" panose="020F0600000000000000" pitchFamily="50" charset="-128"/>
              </a:rPr>
              <a:t>」は，一人一人違って当たり前，きれいな円である必要なんてありません。</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797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花の絵&#10;&#10;自動的に生成された説明">
            <a:extLst>
              <a:ext uri="{FF2B5EF4-FFF2-40B4-BE49-F238E27FC236}">
                <a16:creationId xmlns:a16="http://schemas.microsoft.com/office/drawing/2014/main" id="{524B16A6-C085-46A1-BCDD-ECF8281E4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88" y="1561585"/>
            <a:ext cx="5844989" cy="5110301"/>
          </a:xfrm>
          <a:prstGeom prst="rect">
            <a:avLst/>
          </a:prstGeom>
        </p:spPr>
      </p:pic>
      <p:sp>
        <p:nvSpPr>
          <p:cNvPr id="25" name="タイトル 1">
            <a:extLst>
              <a:ext uri="{FF2B5EF4-FFF2-40B4-BE49-F238E27FC236}">
                <a16:creationId xmlns:a16="http://schemas.microsoft.com/office/drawing/2014/main" id="{8DF46856-C7F7-4A4F-BE98-E78EF74602F7}"/>
              </a:ext>
            </a:extLst>
          </p:cNvPr>
          <p:cNvSpPr>
            <a:spLocks noGrp="1"/>
          </p:cNvSpPr>
          <p:nvPr>
            <p:ph type="title"/>
          </p:nvPr>
        </p:nvSpPr>
        <p:spPr>
          <a:xfrm>
            <a:off x="581192" y="702156"/>
            <a:ext cx="11029616" cy="562485"/>
          </a:xfrm>
        </p:spPr>
        <p:txBody>
          <a:bodyPr rtlCol="0"/>
          <a:lstStyle/>
          <a:p>
            <a:pPr rtl="0"/>
            <a:r>
              <a:rPr lang="ja-JP" altLang="en-US" dirty="0">
                <a:solidFill>
                  <a:schemeClr val="accent1"/>
                </a:solidFill>
                <a:latin typeface="HGS創英角ﾎﾟｯﾌﾟ体" panose="040B0A00000000000000" pitchFamily="50" charset="-128"/>
                <a:ea typeface="HGS創英角ﾎﾟｯﾌﾟ体" panose="040B0A00000000000000" pitchFamily="50" charset="-128"/>
              </a:rPr>
              <a:t>なりたい</a:t>
            </a:r>
            <a:r>
              <a:rPr lang="ja-JP" altLang="en-US" dirty="0" smtClean="0">
                <a:solidFill>
                  <a:schemeClr val="accent1"/>
                </a:solidFill>
                <a:latin typeface="HGS創英角ﾎﾟｯﾌﾟ体" panose="040B0A00000000000000" pitchFamily="50" charset="-128"/>
                <a:ea typeface="HGS創英角ﾎﾟｯﾌﾟ体" panose="040B0A00000000000000" pitchFamily="50" charset="-128"/>
              </a:rPr>
              <a:t>自分とキャリア教育</a:t>
            </a:r>
            <a:endParaRPr lang="ja" dirty="0">
              <a:solidFill>
                <a:schemeClr val="accent1"/>
              </a:solidFill>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82CC9A1D-5211-4B8C-AD44-E7735B3498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338436" y="2839794"/>
            <a:ext cx="779519" cy="1242505"/>
          </a:xfrm>
          <a:prstGeom prst="rect">
            <a:avLst/>
          </a:prstGeom>
        </p:spPr>
      </p:pic>
      <p:pic>
        <p:nvPicPr>
          <p:cNvPr id="28" name="図 27">
            <a:extLst>
              <a:ext uri="{FF2B5EF4-FFF2-40B4-BE49-F238E27FC236}">
                <a16:creationId xmlns:a16="http://schemas.microsoft.com/office/drawing/2014/main" id="{0257625E-FD15-4D8A-8D52-52ABB654840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64091" y="2870587"/>
            <a:ext cx="996559" cy="1300568"/>
          </a:xfrm>
          <a:prstGeom prst="rect">
            <a:avLst/>
          </a:prstGeom>
        </p:spPr>
      </p:pic>
      <p:pic>
        <p:nvPicPr>
          <p:cNvPr id="29" name="図 28">
            <a:extLst>
              <a:ext uri="{FF2B5EF4-FFF2-40B4-BE49-F238E27FC236}">
                <a16:creationId xmlns:a16="http://schemas.microsoft.com/office/drawing/2014/main" id="{AF516545-DF5C-43C1-BA44-77F4C35838B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219658" y="3331802"/>
            <a:ext cx="779518" cy="965349"/>
          </a:xfrm>
          <a:prstGeom prst="rect">
            <a:avLst/>
          </a:prstGeom>
        </p:spPr>
      </p:pic>
      <p:pic>
        <p:nvPicPr>
          <p:cNvPr id="30" name="図 29">
            <a:extLst>
              <a:ext uri="{FF2B5EF4-FFF2-40B4-BE49-F238E27FC236}">
                <a16:creationId xmlns:a16="http://schemas.microsoft.com/office/drawing/2014/main" id="{4B1CBC3E-7D90-42E8-88E2-2CA4F0CF89F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4840038" y="1449488"/>
            <a:ext cx="937532" cy="1217574"/>
          </a:xfrm>
          <a:prstGeom prst="rect">
            <a:avLst/>
          </a:prstGeom>
        </p:spPr>
      </p:pic>
      <p:pic>
        <p:nvPicPr>
          <p:cNvPr id="31" name="図 30">
            <a:extLst>
              <a:ext uri="{FF2B5EF4-FFF2-40B4-BE49-F238E27FC236}">
                <a16:creationId xmlns:a16="http://schemas.microsoft.com/office/drawing/2014/main" id="{33A08F25-4B9B-453B-86F5-8F1B4D960D2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5949872" y="1901308"/>
            <a:ext cx="716971" cy="1133550"/>
          </a:xfrm>
          <a:prstGeom prst="rect">
            <a:avLst/>
          </a:prstGeom>
        </p:spPr>
      </p:pic>
      <p:pic>
        <p:nvPicPr>
          <p:cNvPr id="32" name="図 31">
            <a:extLst>
              <a:ext uri="{FF2B5EF4-FFF2-40B4-BE49-F238E27FC236}">
                <a16:creationId xmlns:a16="http://schemas.microsoft.com/office/drawing/2014/main" id="{85490567-7783-4D43-9FCF-3155DFA14BCF}"/>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5820"/>
          <a:stretch/>
        </p:blipFill>
        <p:spPr>
          <a:xfrm>
            <a:off x="8787011" y="2980641"/>
            <a:ext cx="772231" cy="1265683"/>
          </a:xfrm>
          <a:prstGeom prst="rect">
            <a:avLst/>
          </a:prstGeom>
        </p:spPr>
      </p:pic>
      <p:sp>
        <p:nvSpPr>
          <p:cNvPr id="33" name="四角形: 角を丸くする 32">
            <a:extLst>
              <a:ext uri="{FF2B5EF4-FFF2-40B4-BE49-F238E27FC236}">
                <a16:creationId xmlns:a16="http://schemas.microsoft.com/office/drawing/2014/main" id="{C87B2FC1-33BF-479E-B429-60337E503203}"/>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8" name="テキスト ボックス 7">
            <a:extLst>
              <a:ext uri="{FF2B5EF4-FFF2-40B4-BE49-F238E27FC236}">
                <a16:creationId xmlns:a16="http://schemas.microsoft.com/office/drawing/2014/main" id="{40BD49DE-C81D-4D6D-8874-128DAD49636D}"/>
              </a:ext>
            </a:extLst>
          </p:cNvPr>
          <p:cNvSpPr txBox="1"/>
          <p:nvPr/>
        </p:nvSpPr>
        <p:spPr>
          <a:xfrm>
            <a:off x="5677726" y="451558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やさしい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40BD49DE-C81D-4D6D-8874-128DAD49636D}"/>
              </a:ext>
            </a:extLst>
          </p:cNvPr>
          <p:cNvSpPr txBox="1"/>
          <p:nvPr/>
        </p:nvSpPr>
        <p:spPr>
          <a:xfrm>
            <a:off x="4728409" y="474378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あたたい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40BD49DE-C81D-4D6D-8874-128DAD49636D}"/>
              </a:ext>
            </a:extLst>
          </p:cNvPr>
          <p:cNvSpPr txBox="1"/>
          <p:nvPr/>
        </p:nvSpPr>
        <p:spPr>
          <a:xfrm>
            <a:off x="4191565" y="2273279"/>
            <a:ext cx="1160789" cy="276999"/>
          </a:xfrm>
          <a:prstGeom prst="rect">
            <a:avLst/>
          </a:prstGeom>
          <a:noFill/>
        </p:spPr>
        <p:txBody>
          <a:bodyPr wrap="square" rtlCol="0">
            <a:spAutoFit/>
          </a:bodyPr>
          <a:lstStyle/>
          <a:p>
            <a:pPr algn="ct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努力家</a:t>
            </a:r>
          </a:p>
        </p:txBody>
      </p:sp>
      <p:sp>
        <p:nvSpPr>
          <p:cNvPr id="34" name="テキスト ボックス 33">
            <a:extLst>
              <a:ext uri="{FF2B5EF4-FFF2-40B4-BE49-F238E27FC236}">
                <a16:creationId xmlns:a16="http://schemas.microsoft.com/office/drawing/2014/main" id="{40BD49DE-C81D-4D6D-8874-128DAD49636D}"/>
              </a:ext>
            </a:extLst>
          </p:cNvPr>
          <p:cNvSpPr txBox="1"/>
          <p:nvPr/>
        </p:nvSpPr>
        <p:spPr>
          <a:xfrm>
            <a:off x="4360424" y="2813592"/>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挑戦</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40BD49DE-C81D-4D6D-8874-128DAD49636D}"/>
              </a:ext>
            </a:extLst>
          </p:cNvPr>
          <p:cNvSpPr txBox="1"/>
          <p:nvPr/>
        </p:nvSpPr>
        <p:spPr>
          <a:xfrm>
            <a:off x="6546614" y="262609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協力</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40BD49DE-C81D-4D6D-8874-128DAD49636D}"/>
              </a:ext>
            </a:extLst>
          </p:cNvPr>
          <p:cNvSpPr txBox="1"/>
          <p:nvPr/>
        </p:nvSpPr>
        <p:spPr>
          <a:xfrm>
            <a:off x="7769732" y="3764684"/>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ほのぼの</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40BD49DE-C81D-4D6D-8874-128DAD49636D}"/>
              </a:ext>
            </a:extLst>
          </p:cNvPr>
          <p:cNvSpPr txBox="1"/>
          <p:nvPr/>
        </p:nvSpPr>
        <p:spPr>
          <a:xfrm>
            <a:off x="7835925" y="3262637"/>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冷静</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40BD49DE-C81D-4D6D-8874-128DAD49636D}"/>
              </a:ext>
            </a:extLst>
          </p:cNvPr>
          <p:cNvSpPr txBox="1"/>
          <p:nvPr/>
        </p:nvSpPr>
        <p:spPr>
          <a:xfrm>
            <a:off x="6311766" y="3364990"/>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愛情</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40BD49DE-C81D-4D6D-8874-128DAD49636D}"/>
              </a:ext>
            </a:extLst>
          </p:cNvPr>
          <p:cNvSpPr txBox="1"/>
          <p:nvPr/>
        </p:nvSpPr>
        <p:spPr>
          <a:xfrm>
            <a:off x="6760894" y="1712430"/>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熱意</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0" name="テキスト ボックス 39">
            <a:extLst>
              <a:ext uri="{FF2B5EF4-FFF2-40B4-BE49-F238E27FC236}">
                <a16:creationId xmlns:a16="http://schemas.microsoft.com/office/drawing/2014/main" id="{40BD49DE-C81D-4D6D-8874-128DAD49636D}"/>
              </a:ext>
            </a:extLst>
          </p:cNvPr>
          <p:cNvSpPr txBox="1"/>
          <p:nvPr/>
        </p:nvSpPr>
        <p:spPr>
          <a:xfrm>
            <a:off x="5111641" y="4033501"/>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おもしろ</a:t>
            </a: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い</a:t>
            </a:r>
          </a:p>
        </p:txBody>
      </p:sp>
      <p:pic>
        <p:nvPicPr>
          <p:cNvPr id="42" name="図 41">
            <a:extLst>
              <a:ext uri="{FF2B5EF4-FFF2-40B4-BE49-F238E27FC236}">
                <a16:creationId xmlns:a16="http://schemas.microsoft.com/office/drawing/2014/main" id="{B77D1322-DA4E-4E46-9555-01C5A3C9D7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1713" y="702156"/>
            <a:ext cx="1419785" cy="1560203"/>
          </a:xfrm>
          <a:prstGeom prst="rect">
            <a:avLst/>
          </a:prstGeom>
        </p:spPr>
      </p:pic>
      <p:sp>
        <p:nvSpPr>
          <p:cNvPr id="26" name="四角形吹き出し 25"/>
          <p:cNvSpPr/>
          <p:nvPr/>
        </p:nvSpPr>
        <p:spPr>
          <a:xfrm>
            <a:off x="1014153" y="2061556"/>
            <a:ext cx="2510443" cy="1712422"/>
          </a:xfrm>
          <a:prstGeom prst="wedgeRectCallout">
            <a:avLst>
              <a:gd name="adj1" fmla="val 135458"/>
              <a:gd name="adj2" fmla="val 174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014153" y="3813626"/>
            <a:ext cx="3075709" cy="2123658"/>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３年生のキャリア教育の「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」は，まだ枝葉を広げる状況ではありません。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急いで枝葉を広げる</a:t>
            </a:r>
            <a:r>
              <a:rPr kumimoji="1" lang="ja-JP" altLang="en-US" sz="1200" b="1" dirty="0">
                <a:latin typeface="HG丸ｺﾞｼｯｸM-PRO" panose="020F0600000000000000" pitchFamily="50" charset="-128"/>
                <a:ea typeface="HG丸ｺﾞｼｯｸM-PRO" panose="020F0600000000000000" pitchFamily="50" charset="-128"/>
              </a:rPr>
              <a:t>必要</a:t>
            </a:r>
            <a:r>
              <a:rPr kumimoji="1" lang="ja-JP" altLang="en-US" sz="1200" b="1" dirty="0" smtClean="0">
                <a:latin typeface="HG丸ｺﾞｼｯｸM-PRO" panose="020F0600000000000000" pitchFamily="50" charset="-128"/>
                <a:ea typeface="HG丸ｺﾞｼｯｸM-PRO" panose="020F0600000000000000" pitchFamily="50" charset="-128"/>
              </a:rPr>
              <a:t>もありませ</a:t>
            </a:r>
            <a:r>
              <a:rPr kumimoji="1" lang="ja-JP" altLang="en-US" sz="1200" b="1" dirty="0">
                <a:latin typeface="HG丸ｺﾞｼｯｸM-PRO" panose="020F0600000000000000" pitchFamily="50" charset="-128"/>
                <a:ea typeface="HG丸ｺﾞｼｯｸM-PRO" panose="020F0600000000000000" pitchFamily="50" charset="-128"/>
              </a:rPr>
              <a:t>ん</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今は，「</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」をしっかりと育てることで自分の可能性を広げることができます。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その先の一つになりたい「職業」があれば，そこを目指しながら，自分の </a:t>
            </a:r>
            <a:r>
              <a:rPr kumimoji="1" lang="ja-JP" altLang="en-US" sz="1200" b="1" dirty="0">
                <a:latin typeface="HG丸ｺﾞｼｯｸM-PRO" panose="020F0600000000000000" pitchFamily="50" charset="-128"/>
                <a:ea typeface="HG丸ｺﾞｼｯｸM-PRO" panose="020F0600000000000000" pitchFamily="50" charset="-128"/>
              </a:rPr>
              <a:t>「</a:t>
            </a:r>
            <a:r>
              <a:rPr kumimoji="1" lang="ja-JP" altLang="en-US" sz="1600" dirty="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」を育て，枝葉を広げて，自分が思う以上の「なりたい自分」になれたらいいかなと思います。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pic>
        <p:nvPicPr>
          <p:cNvPr id="44" name="図 43"/>
          <p:cNvPicPr>
            <a:picLocks noChangeAspect="1"/>
          </p:cNvPicPr>
          <p:nvPr/>
        </p:nvPicPr>
        <p:blipFill rotWithShape="1">
          <a:blip r:embed="rId10">
            <a:extLst>
              <a:ext uri="{BEBA8EAE-BF5A-486C-A8C5-ECC9F3942E4B}">
                <a14:imgProps xmlns:a14="http://schemas.microsoft.com/office/drawing/2010/main">
                  <a14:imgLayer r:embed="rId11">
                    <a14:imgEffect>
                      <a14:backgroundRemoval t="492" b="100000" l="0" r="100000"/>
                    </a14:imgEffect>
                  </a14:imgLayer>
                </a14:imgProps>
              </a:ext>
              <a:ext uri="{28A0092B-C50C-407E-A947-70E740481C1C}">
                <a14:useLocalDpi xmlns:a14="http://schemas.microsoft.com/office/drawing/2010/main" val="0"/>
              </a:ext>
            </a:extLst>
          </a:blip>
          <a:srcRect l="39403" b="39711"/>
          <a:stretch/>
        </p:blipFill>
        <p:spPr>
          <a:xfrm>
            <a:off x="1165370" y="2186246"/>
            <a:ext cx="1443617" cy="1431593"/>
          </a:xfrm>
          <a:prstGeom prst="rect">
            <a:avLst/>
          </a:prstGeom>
        </p:spPr>
      </p:pic>
      <p:pic>
        <p:nvPicPr>
          <p:cNvPr id="45" name="図 44"/>
          <p:cNvPicPr>
            <a:picLocks noChangeAspect="1"/>
          </p:cNvPicPr>
          <p:nvPr/>
        </p:nvPicPr>
        <p:blipFill>
          <a:blip r:embed="rId12" cstate="hqprint">
            <a:extLst>
              <a:ext uri="{BEBA8EAE-BF5A-486C-A8C5-ECC9F3942E4B}">
                <a14:imgProps xmlns:a14="http://schemas.microsoft.com/office/drawing/2010/main">
                  <a14:imgLayer r:embed="rId13">
                    <a14:imgEffect>
                      <a14:backgroundRemoval t="492" b="100000" l="0" r="100000"/>
                    </a14:imgEffect>
                  </a14:imgLayer>
                </a14:imgProps>
              </a:ext>
              <a:ext uri="{28A0092B-C50C-407E-A947-70E740481C1C}">
                <a14:useLocalDpi xmlns:a14="http://schemas.microsoft.com/office/drawing/2010/main" val="0"/>
              </a:ext>
            </a:extLst>
          </a:blip>
          <a:stretch>
            <a:fillRect/>
          </a:stretch>
        </p:blipFill>
        <p:spPr>
          <a:xfrm>
            <a:off x="6884896" y="5805899"/>
            <a:ext cx="564115" cy="562272"/>
          </a:xfrm>
          <a:prstGeom prst="rect">
            <a:avLst/>
          </a:prstGeom>
        </p:spPr>
      </p:pic>
      <p:sp>
        <p:nvSpPr>
          <p:cNvPr id="46" name="右矢印 45"/>
          <p:cNvSpPr/>
          <p:nvPr/>
        </p:nvSpPr>
        <p:spPr>
          <a:xfrm flipH="1">
            <a:off x="2263004" y="2371024"/>
            <a:ext cx="274320" cy="21613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560320" y="2217329"/>
            <a:ext cx="954932" cy="64633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いろいろな形があっていい。</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1210790" y="2877547"/>
            <a:ext cx="1290953" cy="523220"/>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一人一人の</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1600" b="1" dirty="0" smtClean="0">
                <a:latin typeface="HGP創英角ﾎﾟｯﾌﾟ体" panose="040B0A00000000000000" pitchFamily="50" charset="-128"/>
                <a:ea typeface="HGP創英角ﾎﾟｯﾌﾟ体" panose="040B0A00000000000000" pitchFamily="50" charset="-128"/>
              </a:rPr>
              <a:t>キャリア</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8718502" y="1505850"/>
            <a:ext cx="2892306" cy="1200329"/>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その３年生の「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」を可視化することが，自分の成長を理解し，これからを考えることにつながります。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そのための記録が</a:t>
            </a:r>
            <a:r>
              <a:rPr kumimoji="1" lang="ja-JP" altLang="en-US" sz="1050" b="1" dirty="0">
                <a:latin typeface="HG丸ｺﾞｼｯｸM-PRO" panose="020F0600000000000000" pitchFamily="50" charset="-128"/>
                <a:ea typeface="HG丸ｺﾞｼｯｸM-PRO" panose="020F0600000000000000" pitchFamily="50" charset="-128"/>
              </a:rPr>
              <a:t>「</a:t>
            </a:r>
            <a:r>
              <a:rPr kumimoji="1" lang="ja-JP" altLang="en-US" sz="1600" dirty="0">
                <a:latin typeface="HGP創英角ﾎﾟｯﾌﾟ体" panose="040B0A00000000000000" pitchFamily="50" charset="-128"/>
                <a:ea typeface="HGP創英角ﾎﾟｯﾌﾟ体" panose="040B0A00000000000000" pitchFamily="50" charset="-128"/>
              </a:rPr>
              <a:t>キャリア・パスポート</a:t>
            </a:r>
            <a:r>
              <a:rPr kumimoji="1" lang="ja-JP" altLang="en-US" sz="105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なのです。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75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501FFA00-A7ED-4981-8EDE-1CF7D9B47C5C}"/>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bg1">
                    <a:lumMod val="50000"/>
                  </a:schemeClr>
                </a:solidFill>
                <a:latin typeface="HGS創英角ﾎﾟｯﾌﾟ体" panose="040B0A00000000000000" pitchFamily="50" charset="-128"/>
                <a:ea typeface="HGS創英角ﾎﾟｯﾌﾟ体" panose="040B0A00000000000000" pitchFamily="50" charset="-128"/>
              </a:rPr>
              <a:t>なりたい</a:t>
            </a:r>
            <a:r>
              <a:rPr lang="ja-JP" altLang="en-US"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自分と学校での学び</a:t>
            </a:r>
            <a:endParaRPr lang="ja" dirty="0">
              <a:solidFill>
                <a:schemeClr val="bg1">
                  <a:lumMod val="50000"/>
                </a:schemeClr>
              </a:solidFill>
              <a:latin typeface="HGS創英角ﾎﾟｯﾌﾟ体" panose="040B0A00000000000000" pitchFamily="50" charset="-128"/>
              <a:ea typeface="HGS創英角ﾎﾟｯﾌﾟ体" panose="040B0A00000000000000" pitchFamily="50" charset="-128"/>
            </a:endParaRPr>
          </a:p>
        </p:txBody>
      </p:sp>
      <p:pic>
        <p:nvPicPr>
          <p:cNvPr id="15" name="図 14"/>
          <p:cNvPicPr>
            <a:picLocks noChangeAspect="1"/>
          </p:cNvPicPr>
          <p:nvPr/>
        </p:nvPicPr>
        <p:blipFill>
          <a:blip r:embed="rId2">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3243375" y="1380505"/>
            <a:ext cx="4977911" cy="4961645"/>
          </a:xfrm>
          <a:prstGeom prst="rect">
            <a:avLst/>
          </a:prstGeom>
        </p:spPr>
      </p:pic>
      <p:sp>
        <p:nvSpPr>
          <p:cNvPr id="8" name="楕円 7"/>
          <p:cNvSpPr/>
          <p:nvPr/>
        </p:nvSpPr>
        <p:spPr>
          <a:xfrm>
            <a:off x="4607643" y="1547936"/>
            <a:ext cx="2005795" cy="883651"/>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rot="1770193">
            <a:off x="3883506" y="1820455"/>
            <a:ext cx="989303" cy="1587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3788198" y="3684686"/>
            <a:ext cx="463239" cy="7801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2" name="楕円 31"/>
          <p:cNvSpPr/>
          <p:nvPr/>
        </p:nvSpPr>
        <p:spPr>
          <a:xfrm rot="1605612">
            <a:off x="6292710" y="2220795"/>
            <a:ext cx="501122" cy="427665"/>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rot="3464393">
            <a:off x="6386420" y="2312373"/>
            <a:ext cx="1764710" cy="9575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4" name="楕円 33"/>
          <p:cNvSpPr/>
          <p:nvPr/>
        </p:nvSpPr>
        <p:spPr>
          <a:xfrm rot="16726266">
            <a:off x="6739119" y="3386948"/>
            <a:ext cx="1850397" cy="7801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5" name="楕円 34"/>
          <p:cNvSpPr/>
          <p:nvPr/>
        </p:nvSpPr>
        <p:spPr>
          <a:xfrm rot="18496730">
            <a:off x="6659067" y="4542418"/>
            <a:ext cx="1376627" cy="77018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rot="1401104">
            <a:off x="4333594" y="5236940"/>
            <a:ext cx="1196211" cy="780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rot="19799455">
            <a:off x="3904807" y="4687438"/>
            <a:ext cx="732831" cy="921992"/>
          </a:xfrm>
          <a:prstGeom prst="ellipse">
            <a:avLst/>
          </a:prstGeom>
          <a:solidFill>
            <a:srgbClr val="FD6D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rot="19932387">
            <a:off x="3529363" y="4194172"/>
            <a:ext cx="790578" cy="860799"/>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rot="19859741">
            <a:off x="6411413" y="5003291"/>
            <a:ext cx="495732" cy="448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rot="21069665">
            <a:off x="4999374" y="5392569"/>
            <a:ext cx="1978487" cy="780184"/>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rot="412745">
            <a:off x="3427880" y="2723647"/>
            <a:ext cx="688375" cy="1842077"/>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4075065" y="2209478"/>
            <a:ext cx="3314529" cy="3303698"/>
          </a:xfrm>
          <a:prstGeom prst="rect">
            <a:avLst/>
          </a:prstGeom>
        </p:spPr>
      </p:pic>
      <p:pic>
        <p:nvPicPr>
          <p:cNvPr id="26" name="図 25"/>
          <p:cNvPicPr>
            <a:picLocks noChangeAspect="1"/>
          </p:cNvPicPr>
          <p:nvPr/>
        </p:nvPicPr>
        <p:blipFill>
          <a:blip r:embed="rId2">
            <a:duotone>
              <a:prstClr val="black"/>
              <a:srgbClr val="FF0000">
                <a:tint val="45000"/>
                <a:satMod val="400000"/>
              </a:srgbClr>
            </a:duotone>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4701642" y="2795021"/>
            <a:ext cx="2157841" cy="2150790"/>
          </a:xfrm>
          <a:prstGeom prst="rect">
            <a:avLst/>
          </a:prstGeom>
        </p:spPr>
      </p:pic>
      <p:sp>
        <p:nvSpPr>
          <p:cNvPr id="7" name="テキスト ボックス 6"/>
          <p:cNvSpPr txBox="1"/>
          <p:nvPr/>
        </p:nvSpPr>
        <p:spPr>
          <a:xfrm>
            <a:off x="5223636" y="3688985"/>
            <a:ext cx="1197032" cy="461665"/>
          </a:xfrm>
          <a:prstGeom prst="rect">
            <a:avLst/>
          </a:prstGeom>
          <a:noFill/>
        </p:spPr>
        <p:txBody>
          <a:bodyPr wrap="square" rtlCol="0">
            <a:spAutoFit/>
          </a:bodyPr>
          <a:lstStyle/>
          <a:p>
            <a:pPr algn="ct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１年生</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9" name="テキスト ボックス 28"/>
          <p:cNvSpPr txBox="1"/>
          <p:nvPr/>
        </p:nvSpPr>
        <p:spPr>
          <a:xfrm>
            <a:off x="5133744" y="2385516"/>
            <a:ext cx="1197032" cy="461665"/>
          </a:xfrm>
          <a:prstGeom prst="rect">
            <a:avLst/>
          </a:prstGeom>
          <a:noFill/>
        </p:spPr>
        <p:txBody>
          <a:bodyPr wrap="square" rtlCol="0">
            <a:spAutoFit/>
          </a:bodyPr>
          <a:lstStyle/>
          <a:p>
            <a:pPr algn="ctr"/>
            <a:r>
              <a:rPr kumimoji="1" lang="ja-JP" altLang="en-US" sz="2400"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２</a:t>
            </a:r>
            <a:r>
              <a:rPr kumimoji="1" lang="ja-JP" altLang="en-US" sz="2400" dirty="0" smtClean="0">
                <a:solidFill>
                  <a:schemeClr val="accent2">
                    <a:lumMod val="50000"/>
                  </a:schemeClr>
                </a:solidFill>
                <a:latin typeface="HGP創英角ﾎﾟｯﾌﾟ体" panose="040B0A00000000000000" pitchFamily="50" charset="-128"/>
                <a:ea typeface="HGP創英角ﾎﾟｯﾌﾟ体" panose="040B0A00000000000000" pitchFamily="50" charset="-128"/>
              </a:rPr>
              <a:t>年生</a:t>
            </a:r>
            <a:endParaRPr kumimoji="1" lang="ja-JP" altLang="en-US" sz="2400" dirty="0">
              <a:solidFill>
                <a:schemeClr val="accent2">
                  <a:lumMod val="50000"/>
                </a:schemeClr>
              </a:solidFill>
              <a:latin typeface="HGP創英角ﾎﾟｯﾌﾟ体" panose="040B0A00000000000000" pitchFamily="50" charset="-128"/>
              <a:ea typeface="HGP創英角ﾎﾟｯﾌﾟ体" panose="040B0A00000000000000" pitchFamily="50" charset="-128"/>
            </a:endParaRPr>
          </a:p>
        </p:txBody>
      </p:sp>
      <p:sp>
        <p:nvSpPr>
          <p:cNvPr id="43" name="テキスト ボックス 42"/>
          <p:cNvSpPr txBox="1"/>
          <p:nvPr/>
        </p:nvSpPr>
        <p:spPr>
          <a:xfrm>
            <a:off x="4995156" y="1696940"/>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国語</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46" name="テキスト ボックス 45"/>
          <p:cNvSpPr txBox="1"/>
          <p:nvPr/>
        </p:nvSpPr>
        <p:spPr>
          <a:xfrm>
            <a:off x="3749911" y="2215234"/>
            <a:ext cx="1197032" cy="461665"/>
          </a:xfrm>
          <a:prstGeom prst="rect">
            <a:avLst/>
          </a:prstGeom>
          <a:noFill/>
        </p:spPr>
        <p:txBody>
          <a:bodyPr wrap="square" rtlCol="0">
            <a:spAutoFit/>
          </a:bodyPr>
          <a:lstStyle/>
          <a:p>
            <a:pPr algn="ct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行事</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7" name="テキスト ボックス 46"/>
          <p:cNvSpPr txBox="1"/>
          <p:nvPr/>
        </p:nvSpPr>
        <p:spPr>
          <a:xfrm>
            <a:off x="3140442" y="3435276"/>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社会</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49" name="テキスト ボックス 48"/>
          <p:cNvSpPr txBox="1"/>
          <p:nvPr/>
        </p:nvSpPr>
        <p:spPr>
          <a:xfrm>
            <a:off x="3330066" y="4524510"/>
            <a:ext cx="1197032" cy="369332"/>
          </a:xfrm>
          <a:prstGeom prst="rect">
            <a:avLst/>
          </a:prstGeom>
          <a:noFill/>
        </p:spPr>
        <p:txBody>
          <a:bodyPr wrap="square" rtlCol="0">
            <a:spAutoFit/>
          </a:bodyPr>
          <a:lstStyle/>
          <a:p>
            <a:pPr algn="ctr"/>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縦割り</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0" name="テキスト ボックス 49"/>
          <p:cNvSpPr txBox="1"/>
          <p:nvPr/>
        </p:nvSpPr>
        <p:spPr>
          <a:xfrm>
            <a:off x="5401172" y="5555756"/>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理科</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51" name="テキスト ボックス 50"/>
          <p:cNvSpPr txBox="1"/>
          <p:nvPr/>
        </p:nvSpPr>
        <p:spPr>
          <a:xfrm>
            <a:off x="6772782" y="4776309"/>
            <a:ext cx="1197032" cy="400110"/>
          </a:xfrm>
          <a:prstGeom prst="rect">
            <a:avLst/>
          </a:prstGeom>
          <a:noFill/>
        </p:spPr>
        <p:txBody>
          <a:bodyPr wrap="square" rtlCol="0">
            <a:spAutoFit/>
          </a:bodyPr>
          <a:lstStyle/>
          <a:p>
            <a:pPr algn="ct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体育</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52" name="テキスト ボックス 51"/>
          <p:cNvSpPr txBox="1"/>
          <p:nvPr/>
        </p:nvSpPr>
        <p:spPr>
          <a:xfrm>
            <a:off x="3682759" y="5017497"/>
            <a:ext cx="1197032" cy="400110"/>
          </a:xfrm>
          <a:prstGeom prst="rect">
            <a:avLst/>
          </a:prstGeom>
          <a:noFill/>
        </p:spPr>
        <p:txBody>
          <a:bodyPr wrap="square" rtlCol="0">
            <a:spAutoFit/>
          </a:bodyPr>
          <a:lstStyle/>
          <a:p>
            <a:pPr algn="ctr"/>
            <a:r>
              <a:rPr kumimoji="1"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音楽</a:t>
            </a:r>
            <a:endPar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3" name="テキスト ボックス 52"/>
          <p:cNvSpPr txBox="1"/>
          <p:nvPr/>
        </p:nvSpPr>
        <p:spPr>
          <a:xfrm>
            <a:off x="4250134" y="5417390"/>
            <a:ext cx="1197032" cy="369332"/>
          </a:xfrm>
          <a:prstGeom prst="rect">
            <a:avLst/>
          </a:prstGeom>
          <a:noFill/>
        </p:spPr>
        <p:txBody>
          <a:bodyPr wrap="square" rtlCol="0">
            <a:spAutoFit/>
          </a:bodyPr>
          <a:lstStyle/>
          <a:p>
            <a:pPr algn="ctr"/>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図工</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6" name="テキスト ボックス 55"/>
          <p:cNvSpPr txBox="1"/>
          <p:nvPr/>
        </p:nvSpPr>
        <p:spPr>
          <a:xfrm>
            <a:off x="8508153" y="2320452"/>
            <a:ext cx="2834211" cy="2246769"/>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では，３年生のキャリア教育の「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」のはどのようになっているのでしょうか。</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」の中ですが，これまでの一人一人の「学び」と「成長」が</a:t>
            </a:r>
            <a:r>
              <a:rPr kumimoji="1" lang="ja-JP" altLang="en-US" sz="1200" b="1" dirty="0">
                <a:latin typeface="HG丸ｺﾞｼｯｸM-PRO" panose="020F0600000000000000" pitchFamily="50" charset="-128"/>
                <a:ea typeface="HG丸ｺﾞｼｯｸM-PRO" panose="020F0600000000000000" pitchFamily="50" charset="-128"/>
              </a:rPr>
              <a:t>中心</a:t>
            </a:r>
            <a:r>
              <a:rPr kumimoji="1" lang="ja-JP" altLang="en-US" sz="1200" b="1" dirty="0" smtClean="0">
                <a:latin typeface="HG丸ｺﾞｼｯｸM-PRO" panose="020F0600000000000000" pitchFamily="50" charset="-128"/>
                <a:ea typeface="HG丸ｺﾞｼｯｸM-PRO" panose="020F0600000000000000" pitchFamily="50" charset="-128"/>
              </a:rPr>
              <a:t>にあり，１年生の姿の年輪に，２年生の姿の年輪が重ねられています。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３年生の年輪の材料は，「３年生の学び」です。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「なりたい３年生」になるために１年間の「学び」と「成長」があるのです。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7173324" y="1353506"/>
            <a:ext cx="2895455" cy="584775"/>
          </a:xfrm>
          <a:prstGeom prst="rect">
            <a:avLst/>
          </a:prstGeom>
          <a:noFill/>
        </p:spPr>
        <p:txBody>
          <a:bodyPr wrap="square" rtlCol="0">
            <a:spAutoFit/>
          </a:bodyPr>
          <a:lstStyle/>
          <a:p>
            <a:pPr algn="ctr"/>
            <a:r>
              <a:rPr kumimoji="1" lang="ja-JP" altLang="en-US" sz="3200" dirty="0" smtClean="0">
                <a:solidFill>
                  <a:srgbClr val="993300"/>
                </a:solidFill>
                <a:latin typeface="HGP創英角ﾎﾟｯﾌﾟ体" panose="040B0A00000000000000" pitchFamily="50" charset="-128"/>
                <a:ea typeface="HGP創英角ﾎﾟｯﾌﾟ体" panose="040B0A00000000000000" pitchFamily="50" charset="-128"/>
              </a:rPr>
              <a:t>なりたい３年生</a:t>
            </a:r>
            <a:endParaRPr kumimoji="1" lang="ja-JP" altLang="en-US" sz="3200" dirty="0">
              <a:solidFill>
                <a:srgbClr val="993300"/>
              </a:solidFill>
              <a:latin typeface="HGP創英角ﾎﾟｯﾌﾟ体" panose="040B0A00000000000000" pitchFamily="50" charset="-128"/>
              <a:ea typeface="HGP創英角ﾎﾟｯﾌﾟ体" panose="040B0A00000000000000" pitchFamily="50" charset="-128"/>
            </a:endParaRPr>
          </a:p>
        </p:txBody>
      </p:sp>
      <p:sp>
        <p:nvSpPr>
          <p:cNvPr id="42" name="ドーナツ 41"/>
          <p:cNvSpPr/>
          <p:nvPr/>
        </p:nvSpPr>
        <p:spPr>
          <a:xfrm>
            <a:off x="3388658" y="1512325"/>
            <a:ext cx="4737177" cy="4682287"/>
          </a:xfrm>
          <a:prstGeom prst="donut">
            <a:avLst>
              <a:gd name="adj" fmla="val 14174"/>
            </a:avLst>
          </a:prstGeom>
          <a:solidFill>
            <a:srgbClr val="FFCCFF"/>
          </a:solidFill>
          <a:ln>
            <a:solidFill>
              <a:srgbClr val="FD6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テキスト ボックス 54"/>
          <p:cNvSpPr txBox="1"/>
          <p:nvPr/>
        </p:nvSpPr>
        <p:spPr>
          <a:xfrm>
            <a:off x="4277869" y="1707449"/>
            <a:ext cx="2895455" cy="461665"/>
          </a:xfrm>
          <a:prstGeom prst="rect">
            <a:avLst/>
          </a:prstGeom>
          <a:noFill/>
        </p:spPr>
        <p:txBody>
          <a:bodyPr wrap="square" rtlCol="0">
            <a:spAutoFit/>
          </a:bodyPr>
          <a:lstStyle/>
          <a:p>
            <a:pPr algn="ctr"/>
            <a:r>
              <a:rPr kumimoji="1" lang="ja-JP" altLang="en-US" sz="2400" dirty="0" smtClean="0">
                <a:solidFill>
                  <a:srgbClr val="993300"/>
                </a:solidFill>
                <a:latin typeface="HGP創英角ﾎﾟｯﾌﾟ体" panose="040B0A00000000000000" pitchFamily="50" charset="-128"/>
                <a:ea typeface="HGP創英角ﾎﾟｯﾌﾟ体" panose="040B0A00000000000000" pitchFamily="50" charset="-128"/>
              </a:rPr>
              <a:t>３年生の学び</a:t>
            </a:r>
            <a:endParaRPr kumimoji="1" lang="ja-JP" altLang="en-US" sz="2400" dirty="0">
              <a:solidFill>
                <a:srgbClr val="9933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7755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3243375" y="1380505"/>
            <a:ext cx="4977911" cy="4961645"/>
          </a:xfrm>
          <a:prstGeom prst="rect">
            <a:avLst/>
          </a:prstGeom>
        </p:spPr>
      </p:pic>
      <p:sp>
        <p:nvSpPr>
          <p:cNvPr id="62" name="楕円 61"/>
          <p:cNvSpPr/>
          <p:nvPr/>
        </p:nvSpPr>
        <p:spPr>
          <a:xfrm rot="6231453">
            <a:off x="5519034" y="1361387"/>
            <a:ext cx="989303" cy="1406693"/>
          </a:xfrm>
          <a:prstGeom prst="ellipse">
            <a:avLst/>
          </a:prstGeom>
          <a:solidFill>
            <a:srgbClr val="FFA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501FFA00-A7ED-4981-8EDE-1CF7D9B47C5C}"/>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bg1">
                    <a:lumMod val="50000"/>
                  </a:schemeClr>
                </a:solidFill>
                <a:latin typeface="HGS創英角ﾎﾟｯﾌﾟ体" panose="040B0A00000000000000" pitchFamily="50" charset="-128"/>
                <a:ea typeface="HGS創英角ﾎﾟｯﾌﾟ体" panose="040B0A00000000000000" pitchFamily="50" charset="-128"/>
              </a:rPr>
              <a:t>なりたい</a:t>
            </a:r>
            <a:r>
              <a:rPr lang="ja-JP" altLang="en-US" dirty="0" smtClean="0">
                <a:solidFill>
                  <a:schemeClr val="bg1">
                    <a:lumMod val="50000"/>
                  </a:schemeClr>
                </a:solidFill>
                <a:latin typeface="HGS創英角ﾎﾟｯﾌﾟ体" panose="040B0A00000000000000" pitchFamily="50" charset="-128"/>
                <a:ea typeface="HGS創英角ﾎﾟｯﾌﾟ体" panose="040B0A00000000000000" pitchFamily="50" charset="-128"/>
              </a:rPr>
              <a:t>自分と学校での学びとキャリア・パスポート</a:t>
            </a:r>
            <a:endParaRPr lang="ja" dirty="0">
              <a:solidFill>
                <a:schemeClr val="bg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30" name="楕円 29"/>
          <p:cNvSpPr/>
          <p:nvPr/>
        </p:nvSpPr>
        <p:spPr>
          <a:xfrm rot="1770193">
            <a:off x="3883506" y="1820455"/>
            <a:ext cx="989303" cy="1587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rot="21040911">
            <a:off x="4541405" y="1548477"/>
            <a:ext cx="1626601" cy="883651"/>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3788198" y="3684686"/>
            <a:ext cx="463239" cy="7801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2" name="楕円 31"/>
          <p:cNvSpPr/>
          <p:nvPr/>
        </p:nvSpPr>
        <p:spPr>
          <a:xfrm rot="1605612">
            <a:off x="6292710" y="2220795"/>
            <a:ext cx="501122" cy="427665"/>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rot="3464393">
            <a:off x="6386420" y="2312373"/>
            <a:ext cx="1764710" cy="95756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5" name="楕円 34"/>
          <p:cNvSpPr/>
          <p:nvPr/>
        </p:nvSpPr>
        <p:spPr>
          <a:xfrm rot="18496730">
            <a:off x="6715609" y="4659064"/>
            <a:ext cx="1079439" cy="770185"/>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rot="16726266">
            <a:off x="7057907" y="3113575"/>
            <a:ext cx="1297180" cy="7801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6" name="楕円 35"/>
          <p:cNvSpPr/>
          <p:nvPr/>
        </p:nvSpPr>
        <p:spPr>
          <a:xfrm rot="1401104">
            <a:off x="4333594" y="5236940"/>
            <a:ext cx="1196211" cy="780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rot="19799455">
            <a:off x="3904807" y="4687438"/>
            <a:ext cx="732831" cy="921992"/>
          </a:xfrm>
          <a:prstGeom prst="ellipse">
            <a:avLst/>
          </a:prstGeom>
          <a:solidFill>
            <a:srgbClr val="FD6D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rot="19932387">
            <a:off x="3529363" y="4194172"/>
            <a:ext cx="790578" cy="860799"/>
          </a:xfrm>
          <a:prstGeom prst="ellips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rot="19859741">
            <a:off x="6411413" y="5003291"/>
            <a:ext cx="495732" cy="448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rot="21069665">
            <a:off x="4999374" y="5392569"/>
            <a:ext cx="1978487" cy="780184"/>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rot="534943">
            <a:off x="3368940" y="2748564"/>
            <a:ext cx="688375" cy="1842077"/>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4075065" y="2209478"/>
            <a:ext cx="3314529" cy="3303698"/>
          </a:xfrm>
          <a:prstGeom prst="rect">
            <a:avLst/>
          </a:prstGeom>
        </p:spPr>
      </p:pic>
      <p:pic>
        <p:nvPicPr>
          <p:cNvPr id="26" name="図 25"/>
          <p:cNvPicPr>
            <a:picLocks noChangeAspect="1"/>
          </p:cNvPicPr>
          <p:nvPr/>
        </p:nvPicPr>
        <p:blipFill>
          <a:blip r:embed="rId2">
            <a:duotone>
              <a:prstClr val="black"/>
              <a:srgbClr val="FF0000">
                <a:tint val="45000"/>
                <a:satMod val="400000"/>
              </a:srgbClr>
            </a:duotone>
            <a:extLst>
              <a:ext uri="{BEBA8EAE-BF5A-486C-A8C5-ECC9F3942E4B}">
                <a14:imgProps xmlns:a14="http://schemas.microsoft.com/office/drawing/2010/main">
                  <a14:imgLayer r:embed="rId3">
                    <a14:imgEffect>
                      <a14:backgroundRemoval t="328" b="99672" l="0" r="100000"/>
                    </a14:imgEffect>
                  </a14:imgLayer>
                </a14:imgProps>
              </a:ext>
              <a:ext uri="{28A0092B-C50C-407E-A947-70E740481C1C}">
                <a14:useLocalDpi xmlns:a14="http://schemas.microsoft.com/office/drawing/2010/main" val="0"/>
              </a:ext>
            </a:extLst>
          </a:blip>
          <a:stretch>
            <a:fillRect/>
          </a:stretch>
        </p:blipFill>
        <p:spPr>
          <a:xfrm>
            <a:off x="4701642" y="2795021"/>
            <a:ext cx="2157841" cy="2150790"/>
          </a:xfrm>
          <a:prstGeom prst="rect">
            <a:avLst/>
          </a:prstGeom>
        </p:spPr>
      </p:pic>
      <p:sp>
        <p:nvSpPr>
          <p:cNvPr id="7" name="テキスト ボックス 6"/>
          <p:cNvSpPr txBox="1"/>
          <p:nvPr/>
        </p:nvSpPr>
        <p:spPr>
          <a:xfrm>
            <a:off x="5223636" y="3688985"/>
            <a:ext cx="1197032" cy="461665"/>
          </a:xfrm>
          <a:prstGeom prst="rect">
            <a:avLst/>
          </a:prstGeom>
          <a:noFill/>
        </p:spPr>
        <p:txBody>
          <a:bodyPr wrap="square" rtlCol="0">
            <a:spAutoFit/>
          </a:bodyPr>
          <a:lstStyle/>
          <a:p>
            <a:pPr algn="ct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１年生</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9" name="テキスト ボックス 28"/>
          <p:cNvSpPr txBox="1"/>
          <p:nvPr/>
        </p:nvSpPr>
        <p:spPr>
          <a:xfrm>
            <a:off x="5133744" y="2385516"/>
            <a:ext cx="1197032" cy="461665"/>
          </a:xfrm>
          <a:prstGeom prst="rect">
            <a:avLst/>
          </a:prstGeom>
          <a:noFill/>
        </p:spPr>
        <p:txBody>
          <a:bodyPr wrap="square" rtlCol="0">
            <a:spAutoFit/>
          </a:bodyPr>
          <a:lstStyle/>
          <a:p>
            <a:pPr algn="ctr"/>
            <a:r>
              <a:rPr kumimoji="1" lang="ja-JP" altLang="en-US" sz="2400"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２</a:t>
            </a:r>
            <a:r>
              <a:rPr kumimoji="1" lang="ja-JP" altLang="en-US" sz="2400" dirty="0" smtClean="0">
                <a:solidFill>
                  <a:schemeClr val="accent2">
                    <a:lumMod val="50000"/>
                  </a:schemeClr>
                </a:solidFill>
                <a:latin typeface="HGP創英角ﾎﾟｯﾌﾟ体" panose="040B0A00000000000000" pitchFamily="50" charset="-128"/>
                <a:ea typeface="HGP創英角ﾎﾟｯﾌﾟ体" panose="040B0A00000000000000" pitchFamily="50" charset="-128"/>
              </a:rPr>
              <a:t>年生</a:t>
            </a:r>
            <a:endParaRPr kumimoji="1" lang="ja-JP" altLang="en-US" sz="2400" dirty="0">
              <a:solidFill>
                <a:schemeClr val="accent2">
                  <a:lumMod val="50000"/>
                </a:schemeClr>
              </a:solidFill>
              <a:latin typeface="HGP創英角ﾎﾟｯﾌﾟ体" panose="040B0A00000000000000" pitchFamily="50" charset="-128"/>
              <a:ea typeface="HGP創英角ﾎﾟｯﾌﾟ体" panose="040B0A00000000000000" pitchFamily="50" charset="-128"/>
            </a:endParaRPr>
          </a:p>
        </p:txBody>
      </p:sp>
      <p:sp>
        <p:nvSpPr>
          <p:cNvPr id="43" name="テキスト ボックス 42"/>
          <p:cNvSpPr txBox="1"/>
          <p:nvPr/>
        </p:nvSpPr>
        <p:spPr>
          <a:xfrm>
            <a:off x="4757702" y="1685118"/>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国語</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9" name="正方形/長方形 8"/>
          <p:cNvSpPr/>
          <p:nvPr/>
        </p:nvSpPr>
        <p:spPr>
          <a:xfrm>
            <a:off x="6441056" y="5107040"/>
            <a:ext cx="543739" cy="307777"/>
          </a:xfrm>
          <a:prstGeom prst="rect">
            <a:avLst/>
          </a:prstGeom>
        </p:spPr>
        <p:txBody>
          <a:bodyPr wrap="none">
            <a:spAutoFit/>
          </a:bodyPr>
          <a:lstStyle/>
          <a:p>
            <a:pPr algn="ctr"/>
            <a:r>
              <a:rPr kumimoji="1"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朝学</a:t>
            </a:r>
            <a:endParaRPr kumimoji="1" lang="ja-JP" altLang="en-US" sz="1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4" name="正方形/長方形 43"/>
          <p:cNvSpPr/>
          <p:nvPr/>
        </p:nvSpPr>
        <p:spPr>
          <a:xfrm>
            <a:off x="6229257" y="2200825"/>
            <a:ext cx="646331" cy="276999"/>
          </a:xfrm>
          <a:prstGeom prst="rect">
            <a:avLst/>
          </a:prstGeom>
        </p:spPr>
        <p:txBody>
          <a:bodyPr wrap="none">
            <a:spAutoFit/>
          </a:bodyPr>
          <a:lstStyle/>
          <a:p>
            <a:pPr algn="ctr"/>
            <a:r>
              <a:rPr kumimoji="1"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外国語</a:t>
            </a:r>
            <a:endPar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5" name="テキスト ボックス 44"/>
          <p:cNvSpPr txBox="1"/>
          <p:nvPr/>
        </p:nvSpPr>
        <p:spPr>
          <a:xfrm>
            <a:off x="6680721" y="2447419"/>
            <a:ext cx="1197032" cy="461665"/>
          </a:xfrm>
          <a:prstGeom prst="rect">
            <a:avLst/>
          </a:prstGeom>
          <a:noFill/>
        </p:spPr>
        <p:txBody>
          <a:bodyPr wrap="square" rtlCol="0">
            <a:spAutoFit/>
          </a:bodyPr>
          <a:lstStyle/>
          <a:p>
            <a:pPr algn="ct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算数</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6" name="テキスト ボックス 45"/>
          <p:cNvSpPr txBox="1"/>
          <p:nvPr/>
        </p:nvSpPr>
        <p:spPr>
          <a:xfrm>
            <a:off x="3749911" y="2215234"/>
            <a:ext cx="1197032" cy="461665"/>
          </a:xfrm>
          <a:prstGeom prst="rect">
            <a:avLst/>
          </a:prstGeom>
          <a:noFill/>
        </p:spPr>
        <p:txBody>
          <a:bodyPr wrap="square" rtlCol="0">
            <a:spAutoFit/>
          </a:bodyPr>
          <a:lstStyle/>
          <a:p>
            <a:pPr algn="ct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行事</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7" name="テキスト ボックス 46"/>
          <p:cNvSpPr txBox="1"/>
          <p:nvPr/>
        </p:nvSpPr>
        <p:spPr>
          <a:xfrm>
            <a:off x="3140442" y="3435276"/>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社会</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48" name="テキスト ボックス 47"/>
          <p:cNvSpPr txBox="1"/>
          <p:nvPr/>
        </p:nvSpPr>
        <p:spPr>
          <a:xfrm>
            <a:off x="7123460" y="3297275"/>
            <a:ext cx="1197032" cy="461665"/>
          </a:xfrm>
          <a:prstGeom prst="rect">
            <a:avLst/>
          </a:prstGeom>
          <a:noFill/>
        </p:spPr>
        <p:txBody>
          <a:bodyPr wrap="square" rtlCol="0">
            <a:spAutoFit/>
          </a:bodyPr>
          <a:lstStyle/>
          <a:p>
            <a:pPr algn="ctr"/>
            <a:r>
              <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rPr>
              <a:t>学</a:t>
            </a: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活</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9" name="テキスト ボックス 48"/>
          <p:cNvSpPr txBox="1"/>
          <p:nvPr/>
        </p:nvSpPr>
        <p:spPr>
          <a:xfrm>
            <a:off x="3330066" y="4524510"/>
            <a:ext cx="1197032" cy="369332"/>
          </a:xfrm>
          <a:prstGeom prst="rect">
            <a:avLst/>
          </a:prstGeom>
          <a:noFill/>
        </p:spPr>
        <p:txBody>
          <a:bodyPr wrap="square" rtlCol="0">
            <a:spAutoFit/>
          </a:bodyPr>
          <a:lstStyle/>
          <a:p>
            <a:pPr algn="ctr"/>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縦割り</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0" name="テキスト ボックス 49"/>
          <p:cNvSpPr txBox="1"/>
          <p:nvPr/>
        </p:nvSpPr>
        <p:spPr>
          <a:xfrm>
            <a:off x="5401172" y="5555756"/>
            <a:ext cx="1197032" cy="461665"/>
          </a:xfrm>
          <a:prstGeom prst="rect">
            <a:avLst/>
          </a:prstGeom>
          <a:noFill/>
        </p:spPr>
        <p:txBody>
          <a:bodyPr wrap="square" rtlCol="0">
            <a:spAutoFit/>
          </a:bodyPr>
          <a:lstStyle/>
          <a:p>
            <a:pPr algn="ctr"/>
            <a:r>
              <a:rPr kumimoji="1" lang="ja-JP" altLang="en-US" sz="2400" dirty="0" smtClean="0">
                <a:solidFill>
                  <a:srgbClr val="00B050"/>
                </a:solidFill>
                <a:latin typeface="HGP創英角ﾎﾟｯﾌﾟ体" panose="040B0A00000000000000" pitchFamily="50" charset="-128"/>
                <a:ea typeface="HGP創英角ﾎﾟｯﾌﾟ体" panose="040B0A00000000000000" pitchFamily="50" charset="-128"/>
              </a:rPr>
              <a:t>理科</a:t>
            </a:r>
            <a:endPar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51" name="テキスト ボックス 50"/>
          <p:cNvSpPr txBox="1"/>
          <p:nvPr/>
        </p:nvSpPr>
        <p:spPr>
          <a:xfrm>
            <a:off x="6680721" y="4842182"/>
            <a:ext cx="1197032" cy="400110"/>
          </a:xfrm>
          <a:prstGeom prst="rect">
            <a:avLst/>
          </a:prstGeom>
          <a:noFill/>
        </p:spPr>
        <p:txBody>
          <a:bodyPr wrap="square" rtlCol="0">
            <a:spAutoFit/>
          </a:bodyPr>
          <a:lstStyle/>
          <a:p>
            <a:pPr algn="ct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体育</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52" name="テキスト ボックス 51"/>
          <p:cNvSpPr txBox="1"/>
          <p:nvPr/>
        </p:nvSpPr>
        <p:spPr>
          <a:xfrm>
            <a:off x="3682759" y="5017497"/>
            <a:ext cx="1197032" cy="400110"/>
          </a:xfrm>
          <a:prstGeom prst="rect">
            <a:avLst/>
          </a:prstGeom>
          <a:noFill/>
        </p:spPr>
        <p:txBody>
          <a:bodyPr wrap="square" rtlCol="0">
            <a:spAutoFit/>
          </a:bodyPr>
          <a:lstStyle/>
          <a:p>
            <a:pPr algn="ctr"/>
            <a:r>
              <a:rPr kumimoji="1"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音楽</a:t>
            </a:r>
            <a:endPar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3" name="テキスト ボックス 52"/>
          <p:cNvSpPr txBox="1"/>
          <p:nvPr/>
        </p:nvSpPr>
        <p:spPr>
          <a:xfrm>
            <a:off x="4250134" y="5417390"/>
            <a:ext cx="1197032" cy="369332"/>
          </a:xfrm>
          <a:prstGeom prst="rect">
            <a:avLst/>
          </a:prstGeom>
          <a:noFill/>
        </p:spPr>
        <p:txBody>
          <a:bodyPr wrap="square" rtlCol="0">
            <a:spAutoFit/>
          </a:bodyPr>
          <a:lstStyle/>
          <a:p>
            <a:pPr algn="ctr"/>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図工</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4" name="正方形/長方形 53"/>
          <p:cNvSpPr/>
          <p:nvPr/>
        </p:nvSpPr>
        <p:spPr>
          <a:xfrm>
            <a:off x="3811311" y="3963650"/>
            <a:ext cx="492443" cy="276999"/>
          </a:xfrm>
          <a:prstGeom prst="rect">
            <a:avLst/>
          </a:prstGeom>
        </p:spPr>
        <p:txBody>
          <a:bodyPr wrap="none">
            <a:spAutoFit/>
          </a:bodyPr>
          <a:lstStyle/>
          <a:p>
            <a:pPr algn="ctr"/>
            <a:r>
              <a:rPr kumimoji="1" lang="ja-JP" altLang="en-US" sz="1200" dirty="0" smtClean="0">
                <a:solidFill>
                  <a:schemeClr val="bg1"/>
                </a:solidFill>
                <a:latin typeface="HGP創英角ﾎﾟｯﾌﾟ体" panose="040B0A00000000000000" pitchFamily="50" charset="-128"/>
                <a:ea typeface="HGP創英角ﾎﾟｯﾌﾟ体" panose="040B0A00000000000000" pitchFamily="50" charset="-128"/>
              </a:rPr>
              <a:t>給食</a:t>
            </a:r>
            <a:endParaRPr kumimoji="1" lang="ja-JP" altLang="en-US" sz="12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6" name="テキスト ボックス 55"/>
          <p:cNvSpPr txBox="1"/>
          <p:nvPr/>
        </p:nvSpPr>
        <p:spPr>
          <a:xfrm>
            <a:off x="467791" y="3950245"/>
            <a:ext cx="2834211" cy="2616101"/>
          </a:xfrm>
          <a:prstGeom prst="rect">
            <a:avLst/>
          </a:prstGeom>
          <a:noFill/>
        </p:spPr>
        <p:txBody>
          <a:bodyPr wrap="square" rtlCol="0">
            <a:spAutoFit/>
          </a:bodyPr>
          <a:lstStyle/>
          <a:p>
            <a:r>
              <a:rPr kumimoji="1" lang="ja-JP" altLang="en-US" sz="1600" dirty="0" smtClean="0">
                <a:latin typeface="HGP創英角ﾎﾟｯﾌﾟ体" panose="040B0A00000000000000" pitchFamily="50" charset="-128"/>
                <a:ea typeface="HGP創英角ﾎﾟｯﾌﾟ体" panose="040B0A00000000000000" pitchFamily="50" charset="-128"/>
              </a:rPr>
              <a:t>キャリア</a:t>
            </a:r>
            <a:r>
              <a:rPr kumimoji="1" lang="ja-JP" altLang="en-US" sz="1600" dirty="0">
                <a:latin typeface="HGP創英角ﾎﾟｯﾌﾟ体" panose="040B0A00000000000000" pitchFamily="50" charset="-128"/>
                <a:ea typeface="HGP創英角ﾎﾟｯﾌﾟ体" panose="040B0A00000000000000" pitchFamily="50" charset="-128"/>
              </a:rPr>
              <a:t>・</a:t>
            </a:r>
            <a:r>
              <a:rPr kumimoji="1" lang="ja-JP" altLang="en-US" sz="1600" dirty="0" smtClean="0">
                <a:latin typeface="HGP創英角ﾎﾟｯﾌﾟ体" panose="040B0A00000000000000" pitchFamily="50" charset="-128"/>
                <a:ea typeface="HGP創英角ﾎﾟｯﾌﾟ体" panose="040B0A00000000000000" pitchFamily="50" charset="-128"/>
              </a:rPr>
              <a:t>パスポート</a:t>
            </a:r>
            <a:r>
              <a:rPr kumimoji="1" lang="ja-JP" altLang="en-US" sz="1200" b="1" dirty="0" smtClean="0">
                <a:latin typeface="HG丸ｺﾞｼｯｸM-PRO" panose="020F0600000000000000" pitchFamily="50" charset="-128"/>
                <a:ea typeface="HG丸ｺﾞｼｯｸM-PRO" panose="020F0600000000000000" pitchFamily="50" charset="-128"/>
              </a:rPr>
              <a:t>の活用では，３年生のスタート時の「なりたい３年生」が「</a:t>
            </a:r>
            <a:r>
              <a:rPr kumimoji="1" lang="ja-JP" altLang="en-US" sz="1600" dirty="0" smtClean="0">
                <a:latin typeface="HGP創英角ﾎﾟｯﾌﾟ体" panose="040B0A00000000000000" pitchFamily="50" charset="-128"/>
                <a:ea typeface="HGP創英角ﾎﾟｯﾌﾟ体" panose="040B0A00000000000000" pitchFamily="50" charset="-128"/>
              </a:rPr>
              <a:t>わたし</a:t>
            </a:r>
            <a:r>
              <a:rPr kumimoji="1" lang="ja-JP" altLang="en-US" sz="1200" b="1" dirty="0" smtClean="0">
                <a:latin typeface="HG丸ｺﾞｼｯｸM-PRO" panose="020F0600000000000000" pitchFamily="50" charset="-128"/>
                <a:ea typeface="HG丸ｺﾞｼｯｸM-PRO" panose="020F0600000000000000" pitchFamily="50" charset="-128"/>
              </a:rPr>
              <a:t>」の記入，一年間の学びと成長が「</a:t>
            </a:r>
            <a:r>
              <a:rPr kumimoji="1" lang="ja-JP" altLang="en-US" sz="1600" dirty="0" smtClean="0">
                <a:latin typeface="HGP創英角ﾎﾟｯﾌﾟ体" panose="040B0A00000000000000" pitchFamily="50" charset="-128"/>
                <a:ea typeface="HGP創英角ﾎﾟｯﾌﾟ体" panose="040B0A00000000000000" pitchFamily="50" charset="-128"/>
              </a:rPr>
              <a:t>あゆみ</a:t>
            </a:r>
            <a:r>
              <a:rPr kumimoji="1" lang="ja-JP" altLang="en-US" sz="1200" b="1" dirty="0" smtClean="0">
                <a:latin typeface="HG丸ｺﾞｼｯｸM-PRO" panose="020F0600000000000000" pitchFamily="50" charset="-128"/>
                <a:ea typeface="HG丸ｺﾞｼｯｸM-PRO" panose="020F0600000000000000" pitchFamily="50" charset="-128"/>
              </a:rPr>
              <a:t>」での振り返りになります。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そして，それぞれの１年間の学びと成長は，</a:t>
            </a:r>
            <a:r>
              <a:rPr kumimoji="1" lang="ja-JP" altLang="en-US" sz="1600" dirty="0" smtClean="0">
                <a:latin typeface="HGP創英角ﾎﾟｯﾌﾟ体" panose="040B0A00000000000000" pitchFamily="50" charset="-128"/>
                <a:ea typeface="HGP創英角ﾎﾟｯﾌﾟ体" panose="040B0A00000000000000" pitchFamily="50" charset="-128"/>
              </a:rPr>
              <a:t>ポートフォリオ</a:t>
            </a:r>
            <a:r>
              <a:rPr kumimoji="1" lang="ja-JP" altLang="en-US" sz="1200" b="1" dirty="0" smtClean="0">
                <a:latin typeface="HG丸ｺﾞｼｯｸM-PRO" panose="020F0600000000000000" pitchFamily="50" charset="-128"/>
                <a:ea typeface="HG丸ｺﾞｼｯｸM-PRO" panose="020F0600000000000000" pitchFamily="50" charset="-128"/>
              </a:rPr>
              <a:t>として記録し，振り返り（自分のキャリア発達）で可視化され，</a:t>
            </a:r>
            <a:r>
              <a:rPr kumimoji="1" lang="ja-JP" altLang="en-US" dirty="0" smtClean="0">
                <a:latin typeface="HGP創英角ﾎﾟｯﾌﾟ体" panose="040B0A00000000000000" pitchFamily="50" charset="-128"/>
                <a:ea typeface="HGP創英角ﾎﾟｯﾌﾟ体" panose="040B0A00000000000000" pitchFamily="50" charset="-128"/>
              </a:rPr>
              <a:t>キャリア発達のつながり</a:t>
            </a:r>
            <a:r>
              <a:rPr kumimoji="1" lang="ja-JP" altLang="en-US" sz="1200" b="1" dirty="0" smtClean="0">
                <a:latin typeface="HG丸ｺﾞｼｯｸM-PRO" panose="020F0600000000000000" pitchFamily="50" charset="-128"/>
                <a:ea typeface="HG丸ｺﾞｼｯｸM-PRO" panose="020F0600000000000000" pitchFamily="50" charset="-128"/>
              </a:rPr>
              <a:t>を理解し，それぞれの</a:t>
            </a:r>
            <a:r>
              <a:rPr kumimoji="1" lang="ja-JP" altLang="en-US" sz="1600" dirty="0" smtClean="0">
                <a:latin typeface="HGP創英角ﾎﾟｯﾌﾟ体" panose="040B0A00000000000000" pitchFamily="50" charset="-128"/>
                <a:ea typeface="HGP創英角ﾎﾟｯﾌﾟ体" panose="040B0A00000000000000" pitchFamily="50" charset="-128"/>
              </a:rPr>
              <a:t>キャリア形成</a:t>
            </a:r>
            <a:r>
              <a:rPr kumimoji="1" lang="ja-JP" altLang="en-US" sz="1200" b="1" dirty="0" smtClean="0">
                <a:latin typeface="HG丸ｺﾞｼｯｸM-PRO" panose="020F0600000000000000" pitchFamily="50" charset="-128"/>
                <a:ea typeface="HG丸ｺﾞｼｯｸM-PRO" panose="020F0600000000000000" pitchFamily="50" charset="-128"/>
              </a:rPr>
              <a:t>となるのです。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7173324" y="1353506"/>
            <a:ext cx="2895455" cy="1077218"/>
          </a:xfrm>
          <a:prstGeom prst="rect">
            <a:avLst/>
          </a:prstGeom>
          <a:noFill/>
        </p:spPr>
        <p:txBody>
          <a:bodyPr wrap="square" rtlCol="0">
            <a:spAutoFit/>
          </a:bodyPr>
          <a:lstStyle/>
          <a:p>
            <a:pPr algn="ctr"/>
            <a:r>
              <a:rPr kumimoji="1" lang="ja-JP" altLang="en-US" sz="3200" dirty="0" smtClean="0">
                <a:solidFill>
                  <a:srgbClr val="993300"/>
                </a:solidFill>
                <a:latin typeface="HGP創英角ﾎﾟｯﾌﾟ体" panose="040B0A00000000000000" pitchFamily="50" charset="-128"/>
                <a:ea typeface="HGP創英角ﾎﾟｯﾌﾟ体" panose="040B0A00000000000000" pitchFamily="50" charset="-128"/>
              </a:rPr>
              <a:t>なりたい３年生（あゆみ）</a:t>
            </a:r>
            <a:endParaRPr kumimoji="1" lang="ja-JP" altLang="en-US" sz="3200" dirty="0">
              <a:solidFill>
                <a:srgbClr val="993300"/>
              </a:solidFill>
              <a:latin typeface="HGP創英角ﾎﾟｯﾌﾟ体" panose="040B0A00000000000000" pitchFamily="50" charset="-128"/>
              <a:ea typeface="HGP創英角ﾎﾟｯﾌﾟ体" panose="040B0A00000000000000" pitchFamily="50" charset="-128"/>
            </a:endParaRPr>
          </a:p>
        </p:txBody>
      </p:sp>
      <p:sp>
        <p:nvSpPr>
          <p:cNvPr id="58" name="テキスト ボックス 57"/>
          <p:cNvSpPr txBox="1"/>
          <p:nvPr/>
        </p:nvSpPr>
        <p:spPr>
          <a:xfrm>
            <a:off x="4106495" y="3007213"/>
            <a:ext cx="3298277" cy="1754326"/>
          </a:xfrm>
          <a:prstGeom prst="rect">
            <a:avLst/>
          </a:prstGeom>
          <a:noFill/>
        </p:spPr>
        <p:txBody>
          <a:bodyPr wrap="square" rtlCol="0">
            <a:spAutoFit/>
          </a:bodyPr>
          <a:lstStyle/>
          <a:p>
            <a:pPr algn="ctr"/>
            <a:r>
              <a:rPr kumimoji="1" lang="ja-JP" altLang="en-US" sz="3600" dirty="0" smtClean="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なりたい３年生</a:t>
            </a:r>
            <a:endParaRPr kumimoji="1" lang="en-US" altLang="ja-JP" sz="3600" dirty="0" smtClean="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endParaRPr kumimoji="1" lang="en-US" altLang="ja-JP"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（わたし）</a:t>
            </a:r>
            <a:endParaRPr kumimoji="1"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59" name="テキスト ボックス 58"/>
          <p:cNvSpPr txBox="1"/>
          <p:nvPr/>
        </p:nvSpPr>
        <p:spPr>
          <a:xfrm>
            <a:off x="469786" y="1614412"/>
            <a:ext cx="2834211" cy="1446550"/>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さらに詳しく，３年生のキャリア教育の「</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」の</a:t>
            </a:r>
            <a:r>
              <a:rPr kumimoji="1" lang="ja-JP" altLang="en-US" sz="1600" dirty="0" smtClean="0">
                <a:solidFill>
                  <a:srgbClr val="FF0000"/>
                </a:solidFill>
                <a:latin typeface="HGP創英角ﾎﾟｯﾌﾟ体" panose="040B0A00000000000000" pitchFamily="50" charset="-128"/>
                <a:ea typeface="HGP創英角ﾎﾟｯﾌﾟ体" panose="040B0A00000000000000" pitchFamily="50" charset="-128"/>
              </a:rPr>
              <a:t>中</a:t>
            </a:r>
            <a:r>
              <a:rPr kumimoji="1" lang="ja-JP" altLang="en-US" sz="1200" b="1" dirty="0" smtClean="0">
                <a:latin typeface="HG丸ｺﾞｼｯｸM-PRO" panose="020F0600000000000000" pitchFamily="50" charset="-128"/>
                <a:ea typeface="HG丸ｺﾞｼｯｸM-PRO" panose="020F0600000000000000" pitchFamily="50" charset="-128"/>
              </a:rPr>
              <a:t>をのぞいてみましょう。</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P創英角ﾎﾟｯﾌﾟ体" panose="040B0A00000000000000" pitchFamily="50" charset="-128"/>
                <a:ea typeface="HGP創英角ﾎﾟｯﾌﾟ体" panose="040B0A00000000000000" pitchFamily="50" charset="-128"/>
              </a:rPr>
              <a:t>幹</a:t>
            </a:r>
            <a:r>
              <a:rPr kumimoji="1" lang="ja-JP" altLang="en-US" sz="1200" b="1" dirty="0" smtClean="0">
                <a:latin typeface="HG丸ｺﾞｼｯｸM-PRO" panose="020F0600000000000000" pitchFamily="50" charset="-128"/>
                <a:ea typeface="HG丸ｺﾞｼｯｸM-PRO" panose="020F0600000000000000" pitchFamily="50" charset="-128"/>
              </a:rPr>
              <a:t>」の</a:t>
            </a:r>
            <a:r>
              <a:rPr kumimoji="1" lang="ja-JP" altLang="en-US" sz="1600" dirty="0">
                <a:solidFill>
                  <a:srgbClr val="FF0000"/>
                </a:solidFill>
                <a:latin typeface="HGP創英角ﾎﾟｯﾌﾟ体" panose="040B0A00000000000000" pitchFamily="50" charset="-128"/>
                <a:ea typeface="HGP創英角ﾎﾟｯﾌﾟ体" panose="040B0A00000000000000" pitchFamily="50" charset="-128"/>
              </a:rPr>
              <a:t>中</a:t>
            </a:r>
            <a:r>
              <a:rPr kumimoji="1" lang="ja-JP" altLang="en-US" sz="1200" b="1" dirty="0" smtClean="0">
                <a:latin typeface="HG丸ｺﾞｼｯｸM-PRO" panose="020F0600000000000000" pitchFamily="50" charset="-128"/>
                <a:ea typeface="HG丸ｺﾞｼｯｸM-PRO" panose="020F0600000000000000" pitchFamily="50" charset="-128"/>
              </a:rPr>
              <a:t>ですが，一つの枝葉を伸ばすために幹があるわけではないので，多くの学びと成長が「</a:t>
            </a:r>
            <a:r>
              <a:rPr kumimoji="1" lang="ja-JP" altLang="en-US" sz="1600" dirty="0" smtClean="0">
                <a:latin typeface="HGP創英角ﾎﾟｯﾌﾟ体" panose="040B0A00000000000000" pitchFamily="50" charset="-128"/>
                <a:ea typeface="HGP創英角ﾎﾟｯﾌﾟ体" panose="040B0A00000000000000" pitchFamily="50" charset="-128"/>
              </a:rPr>
              <a:t>つながりあって</a:t>
            </a:r>
            <a:r>
              <a:rPr kumimoji="1" lang="ja-JP" altLang="en-US" sz="1200" b="1" dirty="0" smtClean="0">
                <a:latin typeface="HG丸ｺﾞｼｯｸM-PRO" panose="020F0600000000000000" pitchFamily="50" charset="-128"/>
                <a:ea typeface="HG丸ｺﾞｼｯｸM-PRO" panose="020F0600000000000000" pitchFamily="50" charset="-128"/>
              </a:rPr>
              <a:t>」３年生の年輪をつくっています。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42" name="楕円 41"/>
          <p:cNvSpPr/>
          <p:nvPr/>
        </p:nvSpPr>
        <p:spPr>
          <a:xfrm rot="271972">
            <a:off x="7211868" y="3975668"/>
            <a:ext cx="806842" cy="88365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8444733" y="2558113"/>
            <a:ext cx="2988075" cy="1754326"/>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「毎年，なぜ同じことをするのか」と疑問に思うかもしれませんが，毎年同じ成長をする人は一人もいません。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毎年毎年，一人一人が去年と違った成長をし，これまでと違う自分になるのです。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だからこそ，「なりたい自分」を明確にすること，自分の学びと成長を記録することが，幹を育て枝葉を茂らせることになるのです。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8447900" y="4391589"/>
            <a:ext cx="2988075" cy="1569660"/>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何</a:t>
            </a:r>
            <a:r>
              <a:rPr kumimoji="1" lang="ja-JP" altLang="en-US" sz="1200" b="1" dirty="0" smtClean="0">
                <a:latin typeface="HG丸ｺﾞｼｯｸM-PRO" panose="020F0600000000000000" pitchFamily="50" charset="-128"/>
                <a:ea typeface="HG丸ｺﾞｼｯｸM-PRO" panose="020F0600000000000000" pitchFamily="50" charset="-128"/>
              </a:rPr>
              <a:t>のために「学校に行くの？」</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その答えは簡単です。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自分の</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P創英角ﾎﾟｯﾌﾟ体" panose="040B0A00000000000000" pitchFamily="50" charset="-128"/>
                <a:ea typeface="HGP創英角ﾎﾟｯﾌﾟ体" panose="040B0A00000000000000" pitchFamily="50" charset="-128"/>
              </a:rPr>
              <a:t>幹</a:t>
            </a:r>
            <a:r>
              <a:rPr kumimoji="1" lang="ja-JP" altLang="en-US" sz="1600" dirty="0" smtClean="0">
                <a:latin typeface="HGP創英角ﾎﾟｯﾌﾟ体" panose="040B0A00000000000000" pitchFamily="50" charset="-128"/>
                <a:ea typeface="HGP創英角ﾎﾟｯﾌﾟ体" panose="040B0A00000000000000" pitchFamily="50" charset="-128"/>
              </a:rPr>
              <a:t>を育て</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600" dirty="0" smtClean="0">
                <a:latin typeface="HGP創英角ﾎﾟｯﾌﾟ体" panose="040B0A00000000000000" pitchFamily="50" charset="-128"/>
                <a:ea typeface="HGP創英角ﾎﾟｯﾌﾟ体" panose="040B0A00000000000000" pitchFamily="50" charset="-128"/>
              </a:rPr>
              <a:t>枝葉を茂らせて</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600" dirty="0" smtClean="0">
                <a:latin typeface="HGP創英角ﾎﾟｯﾌﾟ体" panose="040B0A00000000000000" pitchFamily="50" charset="-128"/>
                <a:ea typeface="HGP創英角ﾎﾟｯﾌﾟ体" panose="040B0A00000000000000" pitchFamily="50" charset="-128"/>
              </a:rPr>
              <a:t>可能性を広げる</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ためです</a:t>
            </a:r>
            <a:r>
              <a:rPr kumimoji="1" lang="ja-JP" altLang="en-US" sz="1200" b="1" dirty="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7014525" y="4222303"/>
            <a:ext cx="1197032" cy="400110"/>
          </a:xfrm>
          <a:prstGeom prst="rect">
            <a:avLst/>
          </a:prstGeom>
          <a:noFill/>
        </p:spPr>
        <p:txBody>
          <a:bodyPr wrap="square" rtlCol="0">
            <a:spAutoFit/>
          </a:bodyPr>
          <a:lstStyle/>
          <a:p>
            <a:pPr algn="ctr"/>
            <a:r>
              <a:rPr kumimoji="1" lang="ja-JP" altLang="en-US" sz="2000"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道徳</a:t>
            </a:r>
          </a:p>
        </p:txBody>
      </p:sp>
      <p:sp>
        <p:nvSpPr>
          <p:cNvPr id="63" name="正方形/長方形 62"/>
          <p:cNvSpPr/>
          <p:nvPr/>
        </p:nvSpPr>
        <p:spPr>
          <a:xfrm>
            <a:off x="5931551" y="1786758"/>
            <a:ext cx="877163" cy="430887"/>
          </a:xfrm>
          <a:prstGeom prst="rect">
            <a:avLst/>
          </a:prstGeom>
        </p:spPr>
        <p:txBody>
          <a:bodyPr wrap="none">
            <a:spAutoFit/>
          </a:bodyPr>
          <a:lstStyle/>
          <a:p>
            <a:pPr algn="ctr"/>
            <a:r>
              <a:rPr kumimoji="1" lang="ja-JP" altLang="en-US" sz="1100" dirty="0" smtClean="0">
                <a:solidFill>
                  <a:srgbClr val="FF0000"/>
                </a:solidFill>
                <a:latin typeface="HGP創英角ﾎﾟｯﾌﾟ体" panose="040B0A00000000000000" pitchFamily="50" charset="-128"/>
                <a:ea typeface="HGP創英角ﾎﾟｯﾌﾟ体" panose="040B0A00000000000000" pitchFamily="50" charset="-128"/>
              </a:rPr>
              <a:t>総合的な</a:t>
            </a:r>
            <a:endParaRPr kumimoji="1" lang="en-US" altLang="ja-JP" sz="11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1100" dirty="0" smtClean="0">
                <a:solidFill>
                  <a:srgbClr val="FF0000"/>
                </a:solidFill>
                <a:latin typeface="HGP創英角ﾎﾟｯﾌﾟ体" panose="040B0A00000000000000" pitchFamily="50" charset="-128"/>
                <a:ea typeface="HGP創英角ﾎﾟｯﾌﾟ体" panose="040B0A00000000000000" pitchFamily="50" charset="-128"/>
              </a:rPr>
              <a:t>学習</a:t>
            </a:r>
            <a:r>
              <a:rPr kumimoji="1" lang="ja-JP" altLang="en-US" sz="1100" dirty="0">
                <a:solidFill>
                  <a:srgbClr val="FF0000"/>
                </a:solidFill>
                <a:latin typeface="HGP創英角ﾎﾟｯﾌﾟ体" panose="040B0A00000000000000" pitchFamily="50" charset="-128"/>
                <a:ea typeface="HGP創英角ﾎﾟｯﾌﾟ体" panose="040B0A00000000000000" pitchFamily="50" charset="-128"/>
              </a:rPr>
              <a:t>の時間</a:t>
            </a:r>
          </a:p>
        </p:txBody>
      </p:sp>
    </p:spTree>
    <p:extLst>
      <p:ext uri="{BB962C8B-B14F-4D97-AF65-F5344CB8AC3E}">
        <p14:creationId xmlns:p14="http://schemas.microsoft.com/office/powerpoint/2010/main" val="262080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62485"/>
          </a:xfrm>
        </p:spPr>
        <p:txBody>
          <a:bodyPr rtlCol="0"/>
          <a:lstStyle/>
          <a:p>
            <a:pPr rtl="0"/>
            <a:r>
              <a:rPr lang="ja-JP" altLang="en-US" dirty="0">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pic>
        <p:nvPicPr>
          <p:cNvPr id="7" name="図 6" descr="図形 が含まれている画像&#10;&#10;自動的に生成された説明">
            <a:extLst>
              <a:ext uri="{FF2B5EF4-FFF2-40B4-BE49-F238E27FC236}">
                <a16:creationId xmlns:a16="http://schemas.microsoft.com/office/drawing/2014/main" id="{4F3D5B87-8C55-4584-A564-168C10C08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06" y="2411506"/>
            <a:ext cx="9897035" cy="4315384"/>
          </a:xfrm>
          <a:prstGeom prst="rect">
            <a:avLst/>
          </a:prstGeom>
        </p:spPr>
      </p:pic>
      <p:pic>
        <p:nvPicPr>
          <p:cNvPr id="9" name="図 8">
            <a:extLst>
              <a:ext uri="{FF2B5EF4-FFF2-40B4-BE49-F238E27FC236}">
                <a16:creationId xmlns:a16="http://schemas.microsoft.com/office/drawing/2014/main" id="{E0818F29-6B4F-414B-879D-AEAF1210B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30" y="1216396"/>
            <a:ext cx="1419785" cy="1560203"/>
          </a:xfrm>
          <a:prstGeom prst="rect">
            <a:avLst/>
          </a:prstGeom>
        </p:spPr>
      </p:pic>
      <p:pic>
        <p:nvPicPr>
          <p:cNvPr id="10" name="図 9">
            <a:extLst>
              <a:ext uri="{FF2B5EF4-FFF2-40B4-BE49-F238E27FC236}">
                <a16:creationId xmlns:a16="http://schemas.microsoft.com/office/drawing/2014/main" id="{BEA70876-EDC4-4698-AED6-754F989E035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806607" y="2842246"/>
            <a:ext cx="576159" cy="918362"/>
          </a:xfrm>
          <a:prstGeom prst="rect">
            <a:avLst/>
          </a:prstGeom>
        </p:spPr>
      </p:pic>
      <p:pic>
        <p:nvPicPr>
          <p:cNvPr id="11" name="図 10">
            <a:extLst>
              <a:ext uri="{FF2B5EF4-FFF2-40B4-BE49-F238E27FC236}">
                <a16:creationId xmlns:a16="http://schemas.microsoft.com/office/drawing/2014/main" id="{E8A48E8E-C503-433E-9799-E30645F4F48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577137" y="2414558"/>
            <a:ext cx="679563" cy="886869"/>
          </a:xfrm>
          <a:prstGeom prst="rect">
            <a:avLst/>
          </a:prstGeom>
        </p:spPr>
      </p:pic>
      <p:pic>
        <p:nvPicPr>
          <p:cNvPr id="12" name="図 11">
            <a:extLst>
              <a:ext uri="{FF2B5EF4-FFF2-40B4-BE49-F238E27FC236}">
                <a16:creationId xmlns:a16="http://schemas.microsoft.com/office/drawing/2014/main" id="{173E65F3-FC37-4320-84BA-D83619AEB66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187012" y="2153573"/>
            <a:ext cx="622324" cy="770681"/>
          </a:xfrm>
          <a:prstGeom prst="rect">
            <a:avLst/>
          </a:prstGeom>
        </p:spPr>
      </p:pic>
      <p:pic>
        <p:nvPicPr>
          <p:cNvPr id="13" name="図 12">
            <a:extLst>
              <a:ext uri="{FF2B5EF4-FFF2-40B4-BE49-F238E27FC236}">
                <a16:creationId xmlns:a16="http://schemas.microsoft.com/office/drawing/2014/main" id="{2688B024-E65F-4FA6-AD08-7A1E09C50E2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4256030" y="2550756"/>
            <a:ext cx="687536" cy="892904"/>
          </a:xfrm>
          <a:prstGeom prst="rect">
            <a:avLst/>
          </a:prstGeom>
        </p:spPr>
      </p:pic>
      <p:pic>
        <p:nvPicPr>
          <p:cNvPr id="14" name="図 13">
            <a:extLst>
              <a:ext uri="{FF2B5EF4-FFF2-40B4-BE49-F238E27FC236}">
                <a16:creationId xmlns:a16="http://schemas.microsoft.com/office/drawing/2014/main" id="{739DFE6A-9973-49CE-8E3E-84CC82B57BD1}"/>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5796480" y="2796846"/>
            <a:ext cx="487456" cy="770681"/>
          </a:xfrm>
          <a:prstGeom prst="rect">
            <a:avLst/>
          </a:prstGeom>
        </p:spPr>
      </p:pic>
      <p:pic>
        <p:nvPicPr>
          <p:cNvPr id="15" name="図 14">
            <a:extLst>
              <a:ext uri="{FF2B5EF4-FFF2-40B4-BE49-F238E27FC236}">
                <a16:creationId xmlns:a16="http://schemas.microsoft.com/office/drawing/2014/main" id="{BB5F81C0-212E-49AC-8BD7-0EB9EBD5D820}"/>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5820"/>
          <a:stretch/>
        </p:blipFill>
        <p:spPr>
          <a:xfrm>
            <a:off x="7176041" y="2588293"/>
            <a:ext cx="609206" cy="998486"/>
          </a:xfrm>
          <a:prstGeom prst="rect">
            <a:avLst/>
          </a:prstGeom>
        </p:spPr>
      </p:pic>
      <p:sp>
        <p:nvSpPr>
          <p:cNvPr id="16" name="テキスト ボックス 15">
            <a:extLst>
              <a:ext uri="{FF2B5EF4-FFF2-40B4-BE49-F238E27FC236}">
                <a16:creationId xmlns:a16="http://schemas.microsoft.com/office/drawing/2014/main" id="{943D2B56-D1D7-4292-9DB4-E8F1DB00A03D}"/>
              </a:ext>
            </a:extLst>
          </p:cNvPr>
          <p:cNvSpPr txBox="1"/>
          <p:nvPr/>
        </p:nvSpPr>
        <p:spPr>
          <a:xfrm>
            <a:off x="5424725" y="3146640"/>
            <a:ext cx="215444" cy="1513090"/>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サッカー選手</a:t>
            </a:r>
          </a:p>
        </p:txBody>
      </p:sp>
      <p:sp>
        <p:nvSpPr>
          <p:cNvPr id="17" name="テキスト ボックス 16">
            <a:extLst>
              <a:ext uri="{FF2B5EF4-FFF2-40B4-BE49-F238E27FC236}">
                <a16:creationId xmlns:a16="http://schemas.microsoft.com/office/drawing/2014/main" id="{B0A3B87E-BAC9-425E-A7CE-06233C33C7D4}"/>
              </a:ext>
            </a:extLst>
          </p:cNvPr>
          <p:cNvSpPr txBox="1"/>
          <p:nvPr/>
        </p:nvSpPr>
        <p:spPr>
          <a:xfrm>
            <a:off x="4492076" y="3903185"/>
            <a:ext cx="215444" cy="564719"/>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科学者</a:t>
            </a:r>
          </a:p>
        </p:txBody>
      </p:sp>
      <p:sp>
        <p:nvSpPr>
          <p:cNvPr id="18" name="テキスト ボックス 17">
            <a:extLst>
              <a:ext uri="{FF2B5EF4-FFF2-40B4-BE49-F238E27FC236}">
                <a16:creationId xmlns:a16="http://schemas.microsoft.com/office/drawing/2014/main" id="{18AF6A1D-18FE-457F-BA8A-B2FFC4C989E6}"/>
              </a:ext>
            </a:extLst>
          </p:cNvPr>
          <p:cNvSpPr txBox="1"/>
          <p:nvPr/>
        </p:nvSpPr>
        <p:spPr>
          <a:xfrm>
            <a:off x="4957293" y="4012225"/>
            <a:ext cx="215444" cy="1027403"/>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バティシエ</a:t>
            </a:r>
          </a:p>
        </p:txBody>
      </p:sp>
      <p:sp>
        <p:nvSpPr>
          <p:cNvPr id="19" name="テキスト ボックス 18">
            <a:extLst>
              <a:ext uri="{FF2B5EF4-FFF2-40B4-BE49-F238E27FC236}">
                <a16:creationId xmlns:a16="http://schemas.microsoft.com/office/drawing/2014/main" id="{F0663069-FF57-401F-BFFC-9085CF50DC3B}"/>
              </a:ext>
            </a:extLst>
          </p:cNvPr>
          <p:cNvSpPr txBox="1"/>
          <p:nvPr/>
        </p:nvSpPr>
        <p:spPr>
          <a:xfrm>
            <a:off x="5912514" y="4025153"/>
            <a:ext cx="215444" cy="905434"/>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会社員</a:t>
            </a:r>
          </a:p>
        </p:txBody>
      </p:sp>
      <p:sp>
        <p:nvSpPr>
          <p:cNvPr id="20" name="テキスト ボックス 19">
            <a:extLst>
              <a:ext uri="{FF2B5EF4-FFF2-40B4-BE49-F238E27FC236}">
                <a16:creationId xmlns:a16="http://schemas.microsoft.com/office/drawing/2014/main" id="{00C662F2-8CAD-43FC-9C18-941ED84E27AB}"/>
              </a:ext>
            </a:extLst>
          </p:cNvPr>
          <p:cNvSpPr txBox="1"/>
          <p:nvPr/>
        </p:nvSpPr>
        <p:spPr>
          <a:xfrm>
            <a:off x="6385361" y="3331802"/>
            <a:ext cx="215444" cy="1513090"/>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ユーチューバー</a:t>
            </a:r>
          </a:p>
        </p:txBody>
      </p:sp>
      <p:sp>
        <p:nvSpPr>
          <p:cNvPr id="21" name="テキスト ボックス 20">
            <a:extLst>
              <a:ext uri="{FF2B5EF4-FFF2-40B4-BE49-F238E27FC236}">
                <a16:creationId xmlns:a16="http://schemas.microsoft.com/office/drawing/2014/main" id="{B4892350-CAF9-4296-A725-1244D0E47C16}"/>
              </a:ext>
            </a:extLst>
          </p:cNvPr>
          <p:cNvSpPr txBox="1"/>
          <p:nvPr/>
        </p:nvSpPr>
        <p:spPr>
          <a:xfrm>
            <a:off x="6838515" y="3861328"/>
            <a:ext cx="215444" cy="1069260"/>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先生</a:t>
            </a:r>
          </a:p>
        </p:txBody>
      </p:sp>
      <p:sp>
        <p:nvSpPr>
          <p:cNvPr id="22" name="テキスト ボックス 21">
            <a:extLst>
              <a:ext uri="{FF2B5EF4-FFF2-40B4-BE49-F238E27FC236}">
                <a16:creationId xmlns:a16="http://schemas.microsoft.com/office/drawing/2014/main" id="{BC60CCED-F644-4296-B35E-1DE4456A07C4}"/>
              </a:ext>
            </a:extLst>
          </p:cNvPr>
          <p:cNvSpPr txBox="1"/>
          <p:nvPr/>
        </p:nvSpPr>
        <p:spPr>
          <a:xfrm>
            <a:off x="7341289" y="3903184"/>
            <a:ext cx="215444" cy="941707"/>
          </a:xfrm>
          <a:prstGeom prst="rect">
            <a:avLst/>
          </a:prstGeom>
          <a:noFill/>
        </p:spPr>
        <p:txBody>
          <a:bodyPr vert="eaVert" wrap="square" lIns="0" tIns="0" rIns="0" bIns="0" rtlCol="0">
            <a:spAutoFit/>
          </a:bodyPr>
          <a:lstStyle/>
          <a:p>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野球選手</a:t>
            </a:r>
          </a:p>
        </p:txBody>
      </p:sp>
      <p:sp>
        <p:nvSpPr>
          <p:cNvPr id="23" name="テキスト ボックス 22"/>
          <p:cNvSpPr txBox="1"/>
          <p:nvPr/>
        </p:nvSpPr>
        <p:spPr>
          <a:xfrm>
            <a:off x="808465" y="1824945"/>
            <a:ext cx="3397675" cy="1446550"/>
          </a:xfrm>
          <a:prstGeom prst="rect">
            <a:avLst/>
          </a:prstGeom>
          <a:noFill/>
        </p:spPr>
        <p:txBody>
          <a:bodyPr wrap="square" rtlCol="0">
            <a:spAutoFit/>
          </a:bodyPr>
          <a:lstStyle/>
          <a:p>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を，子供たちが将来の夢にむかって</a:t>
            </a:r>
            <a:r>
              <a:rPr kumimoji="1" lang="ja-JP" altLang="en-US" sz="2000" b="1" dirty="0" smtClean="0">
                <a:solidFill>
                  <a:srgbClr val="FF0000"/>
                </a:solidFill>
                <a:latin typeface="HGP創英角ﾎﾟｯﾌﾟ体" panose="040B0A00000000000000" pitchFamily="50" charset="-128"/>
                <a:ea typeface="HGP創英角ﾎﾟｯﾌﾟ体" panose="040B0A00000000000000" pitchFamily="50" charset="-128"/>
              </a:rPr>
              <a:t>一直線</a:t>
            </a:r>
            <a:r>
              <a:rPr kumimoji="1" lang="ja-JP" altLang="en-US" sz="1200" b="1" dirty="0" smtClean="0">
                <a:latin typeface="HG丸ｺﾞｼｯｸM-PRO" panose="020F0600000000000000" pitchFamily="50" charset="-128"/>
                <a:ea typeface="HG丸ｺﾞｼｯｸM-PRO" panose="020F0600000000000000" pitchFamily="50" charset="-128"/>
              </a:rPr>
              <a:t>にすすんでいくことだ</a:t>
            </a:r>
            <a:r>
              <a:rPr kumimoji="1" lang="ja-JP" altLang="en-US" sz="1200" b="1" dirty="0" smtClean="0">
                <a:latin typeface="HG丸ｺﾞｼｯｸM-PRO" panose="020F0600000000000000" pitchFamily="50" charset="-128"/>
                <a:ea typeface="HG丸ｺﾞｼｯｸM-PRO" panose="020F0600000000000000" pitchFamily="50" charset="-128"/>
              </a:rPr>
              <a:t>と捉えてしまうと</a:t>
            </a:r>
            <a:r>
              <a:rPr kumimoji="1" lang="ja-JP" altLang="en-US" sz="1200" b="1" dirty="0" smtClean="0">
                <a:latin typeface="HG丸ｺﾞｼｯｸM-PRO" panose="020F0600000000000000" pitchFamily="50" charset="-128"/>
                <a:ea typeface="HG丸ｺﾞｼｯｸM-PRO" panose="020F0600000000000000" pitchFamily="50" charset="-128"/>
              </a:rPr>
              <a:t>，それ以外のことに</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意味や価値は見つからなくなります。</a:t>
            </a:r>
            <a:endPar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学校</a:t>
            </a:r>
            <a:r>
              <a:rPr kumimoji="1" lang="ja-JP" altLang="en-US" sz="1200" b="1" dirty="0" smtClean="0">
                <a:latin typeface="HG丸ｺﾞｼｯｸM-PRO" panose="020F0600000000000000" pitchFamily="50" charset="-128"/>
                <a:ea typeface="HG丸ｺﾞｼｯｸM-PRO" panose="020F0600000000000000" pitchFamily="50" charset="-128"/>
              </a:rPr>
              <a:t>は特定の職業にむかって一直線にすすむための力をつけるところではありません。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965723" y="3343513"/>
            <a:ext cx="3397675" cy="1754326"/>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なのに，</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や</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キャリア・パスポート</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では，</a:t>
            </a:r>
            <a:r>
              <a:rPr kumimoji="1" lang="ja-JP" altLang="en-US" sz="2000" b="1" dirty="0" smtClean="0">
                <a:solidFill>
                  <a:srgbClr val="FF0000"/>
                </a:solidFill>
                <a:latin typeface="HGP創英角ﾎﾟｯﾌﾟ体" panose="040B0A00000000000000" pitchFamily="50" charset="-128"/>
                <a:ea typeface="HGP創英角ﾎﾟｯﾌﾟ体" panose="040B0A00000000000000" pitchFamily="50" charset="-128"/>
              </a:rPr>
              <a:t>一直線</a:t>
            </a:r>
            <a:r>
              <a:rPr kumimoji="1" lang="ja-JP" altLang="en-US" sz="1200" b="1" dirty="0" smtClean="0">
                <a:latin typeface="HG丸ｺﾞｼｯｸM-PRO" panose="020F0600000000000000" pitchFamily="50" charset="-128"/>
                <a:ea typeface="HG丸ｺﾞｼｯｸM-PRO" panose="020F0600000000000000" pitchFamily="50" charset="-128"/>
              </a:rPr>
              <a:t>に見立ててしまうことがあります。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　それは，子供たちの「将来」に近づいたり，つながったりすることではなく，逆に「将来」をせばめたり，可能性を失うことになりかねません。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 が含まれている画像&#10;&#10;自動的に生成された説明">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625" y="1350655"/>
            <a:ext cx="7567472" cy="5348995"/>
          </a:xfrm>
          <a:prstGeom prst="rect">
            <a:avLst/>
          </a:prstGeom>
        </p:spPr>
      </p:pic>
      <p:sp>
        <p:nvSpPr>
          <p:cNvPr id="25" name="タイトル 1">
            <a:extLst>
              <a:ext uri="{FF2B5EF4-FFF2-40B4-BE49-F238E27FC236}">
                <a16:creationId xmlns:a16="http://schemas.microsoft.com/office/drawing/2014/main" id="{501FFA00-A7ED-4981-8EDE-1CF7D9B47C5C}"/>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13" name="テキスト ボックス 12"/>
          <p:cNvSpPr txBox="1"/>
          <p:nvPr/>
        </p:nvSpPr>
        <p:spPr>
          <a:xfrm>
            <a:off x="808466" y="1824945"/>
            <a:ext cx="3096784" cy="1138773"/>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では，</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を，樹木で例えてみると</a:t>
            </a:r>
            <a:r>
              <a:rPr kumimoji="1" lang="en-US" altLang="ja-JP" sz="1200" b="1" dirty="0" smtClean="0">
                <a:latin typeface="HG丸ｺﾞｼｯｸM-PRO" panose="020F0600000000000000" pitchFamily="50" charset="-128"/>
                <a:ea typeface="HG丸ｺﾞｼｯｸM-PRO" panose="020F0600000000000000" pitchFamily="50" charset="-128"/>
              </a:rPr>
              <a:t>…</a:t>
            </a:r>
            <a:r>
              <a:rPr kumimoji="1" lang="ja-JP" altLang="en-US" sz="1200" b="1" dirty="0" err="1"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子供</a:t>
            </a:r>
            <a:r>
              <a:rPr kumimoji="1" lang="ja-JP" altLang="en-US" sz="1200" b="1" dirty="0" smtClean="0">
                <a:latin typeface="HG丸ｺﾞｼｯｸM-PRO" panose="020F0600000000000000" pitchFamily="50" charset="-128"/>
                <a:ea typeface="HG丸ｺﾞｼｯｸM-PRO" panose="020F0600000000000000" pitchFamily="50" charset="-128"/>
              </a:rPr>
              <a:t>たちの将来の姿や可能性は１つではありません。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33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 が含まれている画像&#10;&#10;自動的に生成された説明">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625" y="1350655"/>
            <a:ext cx="7567472" cy="5348995"/>
          </a:xfrm>
          <a:prstGeom prst="rect">
            <a:avLst/>
          </a:prstGeom>
        </p:spPr>
      </p:pic>
      <p:sp>
        <p:nvSpPr>
          <p:cNvPr id="16" name="テキスト ボックス 15">
            <a:extLst>
              <a:ext uri="{FF2B5EF4-FFF2-40B4-BE49-F238E27FC236}">
                <a16:creationId xmlns:a16="http://schemas.microsoft.com/office/drawing/2014/main" id="{943D2B56-D1D7-4292-9DB4-E8F1DB00A03D}"/>
              </a:ext>
            </a:extLst>
          </p:cNvPr>
          <p:cNvSpPr txBox="1"/>
          <p:nvPr/>
        </p:nvSpPr>
        <p:spPr>
          <a:xfrm>
            <a:off x="7257221" y="1264641"/>
            <a:ext cx="215444" cy="1513090"/>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サッカー選手</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B0A3B87E-BAC9-425E-A7CE-06233C33C7D4}"/>
              </a:ext>
            </a:extLst>
          </p:cNvPr>
          <p:cNvSpPr txBox="1"/>
          <p:nvPr/>
        </p:nvSpPr>
        <p:spPr>
          <a:xfrm>
            <a:off x="4741849" y="2244402"/>
            <a:ext cx="215444" cy="564719"/>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科学者</a:t>
            </a:r>
          </a:p>
        </p:txBody>
      </p:sp>
      <p:sp>
        <p:nvSpPr>
          <p:cNvPr id="18" name="テキスト ボックス 17">
            <a:extLst>
              <a:ext uri="{FF2B5EF4-FFF2-40B4-BE49-F238E27FC236}">
                <a16:creationId xmlns:a16="http://schemas.microsoft.com/office/drawing/2014/main" id="{18AF6A1D-18FE-457F-BA8A-B2FFC4C989E6}"/>
              </a:ext>
            </a:extLst>
          </p:cNvPr>
          <p:cNvSpPr txBox="1"/>
          <p:nvPr/>
        </p:nvSpPr>
        <p:spPr>
          <a:xfrm>
            <a:off x="4432926" y="3128932"/>
            <a:ext cx="215444" cy="1027403"/>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バティシエ</a:t>
            </a:r>
          </a:p>
        </p:txBody>
      </p:sp>
      <p:sp>
        <p:nvSpPr>
          <p:cNvPr id="19" name="テキスト ボックス 18">
            <a:extLst>
              <a:ext uri="{FF2B5EF4-FFF2-40B4-BE49-F238E27FC236}">
                <a16:creationId xmlns:a16="http://schemas.microsoft.com/office/drawing/2014/main" id="{F0663069-FF57-401F-BFFC-9085CF50DC3B}"/>
              </a:ext>
            </a:extLst>
          </p:cNvPr>
          <p:cNvSpPr txBox="1"/>
          <p:nvPr/>
        </p:nvSpPr>
        <p:spPr>
          <a:xfrm>
            <a:off x="5951442" y="2526761"/>
            <a:ext cx="215444" cy="905434"/>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会社員</a:t>
            </a:r>
          </a:p>
        </p:txBody>
      </p:sp>
      <p:sp>
        <p:nvSpPr>
          <p:cNvPr id="20" name="テキスト ボックス 19">
            <a:extLst>
              <a:ext uri="{FF2B5EF4-FFF2-40B4-BE49-F238E27FC236}">
                <a16:creationId xmlns:a16="http://schemas.microsoft.com/office/drawing/2014/main" id="{00C662F2-8CAD-43FC-9C18-941ED84E27AB}"/>
              </a:ext>
            </a:extLst>
          </p:cNvPr>
          <p:cNvSpPr txBox="1"/>
          <p:nvPr/>
        </p:nvSpPr>
        <p:spPr>
          <a:xfrm>
            <a:off x="8359667" y="2860947"/>
            <a:ext cx="215444" cy="1513090"/>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ユーチューバー</a:t>
            </a:r>
          </a:p>
        </p:txBody>
      </p:sp>
      <p:sp>
        <p:nvSpPr>
          <p:cNvPr id="21" name="テキスト ボックス 20">
            <a:extLst>
              <a:ext uri="{FF2B5EF4-FFF2-40B4-BE49-F238E27FC236}">
                <a16:creationId xmlns:a16="http://schemas.microsoft.com/office/drawing/2014/main" id="{B4892350-CAF9-4296-A725-1244D0E47C16}"/>
              </a:ext>
            </a:extLst>
          </p:cNvPr>
          <p:cNvSpPr txBox="1"/>
          <p:nvPr/>
        </p:nvSpPr>
        <p:spPr>
          <a:xfrm>
            <a:off x="2964784" y="4374037"/>
            <a:ext cx="215444" cy="1069260"/>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先生</a:t>
            </a:r>
          </a:p>
        </p:txBody>
      </p:sp>
      <p:sp>
        <p:nvSpPr>
          <p:cNvPr id="22" name="テキスト ボックス 21">
            <a:extLst>
              <a:ext uri="{FF2B5EF4-FFF2-40B4-BE49-F238E27FC236}">
                <a16:creationId xmlns:a16="http://schemas.microsoft.com/office/drawing/2014/main" id="{BC60CCED-F644-4296-B35E-1DE4456A07C4}"/>
              </a:ext>
            </a:extLst>
          </p:cNvPr>
          <p:cNvSpPr txBox="1"/>
          <p:nvPr/>
        </p:nvSpPr>
        <p:spPr>
          <a:xfrm>
            <a:off x="8938952" y="4173259"/>
            <a:ext cx="215444" cy="941707"/>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野球選手</a:t>
            </a:r>
          </a:p>
        </p:txBody>
      </p:sp>
      <p:pic>
        <p:nvPicPr>
          <p:cNvPr id="11" name="図 10">
            <a:extLst>
              <a:ext uri="{FF2B5EF4-FFF2-40B4-BE49-F238E27FC236}">
                <a16:creationId xmlns:a16="http://schemas.microsoft.com/office/drawing/2014/main" id="{0C6299A8-CE9A-4B80-B4E9-FC7D61C4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713" y="702156"/>
            <a:ext cx="1419785" cy="1560203"/>
          </a:xfrm>
          <a:prstGeom prst="rect">
            <a:avLst/>
          </a:prstGeom>
        </p:spPr>
      </p:pic>
      <p:pic>
        <p:nvPicPr>
          <p:cNvPr id="12" name="図 11">
            <a:extLst>
              <a:ext uri="{FF2B5EF4-FFF2-40B4-BE49-F238E27FC236}">
                <a16:creationId xmlns:a16="http://schemas.microsoft.com/office/drawing/2014/main" id="{B841DB52-2A2F-436B-BFD0-EA00431AC58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52323" y="2400129"/>
            <a:ext cx="779519" cy="1242505"/>
          </a:xfrm>
          <a:prstGeom prst="rect">
            <a:avLst/>
          </a:prstGeom>
        </p:spPr>
      </p:pic>
      <p:pic>
        <p:nvPicPr>
          <p:cNvPr id="13" name="図 12">
            <a:extLst>
              <a:ext uri="{FF2B5EF4-FFF2-40B4-BE49-F238E27FC236}">
                <a16:creationId xmlns:a16="http://schemas.microsoft.com/office/drawing/2014/main" id="{2E56E028-024A-4B78-A72E-6B5D1E73F39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818852" y="3723753"/>
            <a:ext cx="996559" cy="1300568"/>
          </a:xfrm>
          <a:prstGeom prst="rect">
            <a:avLst/>
          </a:prstGeom>
        </p:spPr>
      </p:pic>
      <p:pic>
        <p:nvPicPr>
          <p:cNvPr id="14" name="図 13">
            <a:extLst>
              <a:ext uri="{FF2B5EF4-FFF2-40B4-BE49-F238E27FC236}">
                <a16:creationId xmlns:a16="http://schemas.microsoft.com/office/drawing/2014/main" id="{474C4087-8C1E-494C-8356-05EFF3E82F4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8642919" y="2849127"/>
            <a:ext cx="779518" cy="965349"/>
          </a:xfrm>
          <a:prstGeom prst="rect">
            <a:avLst/>
          </a:prstGeom>
        </p:spPr>
      </p:pic>
      <p:pic>
        <p:nvPicPr>
          <p:cNvPr id="15" name="図 14">
            <a:extLst>
              <a:ext uri="{FF2B5EF4-FFF2-40B4-BE49-F238E27FC236}">
                <a16:creationId xmlns:a16="http://schemas.microsoft.com/office/drawing/2014/main" id="{7028C4C7-B116-4735-966F-DF16EA8C434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4090033" y="1309188"/>
            <a:ext cx="937532" cy="1217574"/>
          </a:xfrm>
          <a:prstGeom prst="rect">
            <a:avLst/>
          </a:prstGeom>
        </p:spPr>
      </p:pic>
      <p:pic>
        <p:nvPicPr>
          <p:cNvPr id="23" name="図 22">
            <a:extLst>
              <a:ext uri="{FF2B5EF4-FFF2-40B4-BE49-F238E27FC236}">
                <a16:creationId xmlns:a16="http://schemas.microsoft.com/office/drawing/2014/main" id="{2AF34E36-76C6-4333-BF59-521CEF25DDAB}"/>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020236" y="1554354"/>
            <a:ext cx="716971" cy="1133550"/>
          </a:xfrm>
          <a:prstGeom prst="rect">
            <a:avLst/>
          </a:prstGeom>
        </p:spPr>
      </p:pic>
      <p:pic>
        <p:nvPicPr>
          <p:cNvPr id="24" name="図 23">
            <a:extLst>
              <a:ext uri="{FF2B5EF4-FFF2-40B4-BE49-F238E27FC236}">
                <a16:creationId xmlns:a16="http://schemas.microsoft.com/office/drawing/2014/main" id="{C8605467-925B-40E1-AD80-10AC8ED5854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5820"/>
          <a:stretch/>
        </p:blipFill>
        <p:spPr>
          <a:xfrm>
            <a:off x="9036321" y="3540418"/>
            <a:ext cx="772231" cy="1265683"/>
          </a:xfrm>
          <a:prstGeom prst="rect">
            <a:avLst/>
          </a:prstGeom>
        </p:spPr>
      </p:pic>
      <p:sp>
        <p:nvSpPr>
          <p:cNvPr id="25" name="タイトル 1">
            <a:extLst>
              <a:ext uri="{FF2B5EF4-FFF2-40B4-BE49-F238E27FC236}">
                <a16:creationId xmlns:a16="http://schemas.microsoft.com/office/drawing/2014/main" id="{C72828C7-F03F-494D-9D94-D1A7CA45B973}"/>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F25AC460-202D-4D25-8432-546450E904A8}"/>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28" name="テキスト ボックス 27"/>
          <p:cNvSpPr txBox="1"/>
          <p:nvPr/>
        </p:nvSpPr>
        <p:spPr>
          <a:xfrm>
            <a:off x="808466" y="1824945"/>
            <a:ext cx="3015390" cy="1323439"/>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子ども達の可能性は，幹を中心に大きく広がります。その</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「幹」を育てるのが</a:t>
            </a:r>
            <a:r>
              <a:rPr kumimoji="1" lang="ja-JP" altLang="en-US" sz="1200" b="1" dirty="0" smtClean="0">
                <a:latin typeface="HG丸ｺﾞｼｯｸM-PRO" panose="020F0600000000000000" pitchFamily="50" charset="-128"/>
                <a:ea typeface="HG丸ｺﾞｼｯｸM-PRO" panose="020F0600000000000000" pitchFamily="50" charset="-128"/>
              </a:rPr>
              <a:t>，</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です。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枝葉</a:t>
            </a:r>
            <a:r>
              <a:rPr kumimoji="1" lang="ja-JP" altLang="en-US" sz="1200" b="1" dirty="0" smtClean="0">
                <a:latin typeface="HG丸ｺﾞｼｯｸM-PRO" panose="020F0600000000000000" pitchFamily="50" charset="-128"/>
                <a:ea typeface="HG丸ｺﾞｼｯｸM-PRO" panose="020F0600000000000000" pitchFamily="50" charset="-128"/>
              </a:rPr>
              <a:t>は，その時点の</a:t>
            </a:r>
            <a:r>
              <a:rPr kumimoji="1" lang="ja-JP" altLang="en-US" sz="1200" b="1" dirty="0" smtClean="0">
                <a:latin typeface="HG丸ｺﾞｼｯｸM-PRO" panose="020F0600000000000000" pitchFamily="50" charset="-128"/>
                <a:ea typeface="HG丸ｺﾞｼｯｸM-PRO" panose="020F0600000000000000" pitchFamily="50" charset="-128"/>
              </a:rPr>
              <a:t>結果（成長の過程）で</a:t>
            </a:r>
            <a:r>
              <a:rPr kumimoji="1" lang="ja-JP" altLang="en-US" sz="1200" b="1" dirty="0" smtClean="0">
                <a:latin typeface="HG丸ｺﾞｼｯｸM-PRO" panose="020F0600000000000000" pitchFamily="50" charset="-128"/>
                <a:ea typeface="HG丸ｺﾞｼｯｸM-PRO" panose="020F0600000000000000" pitchFamily="50" charset="-128"/>
              </a:rPr>
              <a:t>あり，最終のゴールではありません。</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幹を育てることで，枝葉は茂り続けます。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8424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1625" y="1350655"/>
            <a:ext cx="7567472" cy="5348994"/>
          </a:xfrm>
          <a:prstGeom prst="rect">
            <a:avLst/>
          </a:prstGeom>
        </p:spPr>
      </p:pic>
      <p:sp>
        <p:nvSpPr>
          <p:cNvPr id="16" name="テキスト ボックス 15">
            <a:extLst>
              <a:ext uri="{FF2B5EF4-FFF2-40B4-BE49-F238E27FC236}">
                <a16:creationId xmlns:a16="http://schemas.microsoft.com/office/drawing/2014/main" id="{943D2B56-D1D7-4292-9DB4-E8F1DB00A03D}"/>
              </a:ext>
            </a:extLst>
          </p:cNvPr>
          <p:cNvSpPr txBox="1"/>
          <p:nvPr/>
        </p:nvSpPr>
        <p:spPr>
          <a:xfrm>
            <a:off x="7257221" y="1264641"/>
            <a:ext cx="215444" cy="1513090"/>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サッカー選手</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B0A3B87E-BAC9-425E-A7CE-06233C33C7D4}"/>
              </a:ext>
            </a:extLst>
          </p:cNvPr>
          <p:cNvSpPr txBox="1"/>
          <p:nvPr/>
        </p:nvSpPr>
        <p:spPr>
          <a:xfrm>
            <a:off x="4741849" y="2244402"/>
            <a:ext cx="215444" cy="564719"/>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科学者</a:t>
            </a:r>
          </a:p>
        </p:txBody>
      </p:sp>
      <p:sp>
        <p:nvSpPr>
          <p:cNvPr id="18" name="テキスト ボックス 17">
            <a:extLst>
              <a:ext uri="{FF2B5EF4-FFF2-40B4-BE49-F238E27FC236}">
                <a16:creationId xmlns:a16="http://schemas.microsoft.com/office/drawing/2014/main" id="{18AF6A1D-18FE-457F-BA8A-B2FFC4C989E6}"/>
              </a:ext>
            </a:extLst>
          </p:cNvPr>
          <p:cNvSpPr txBox="1"/>
          <p:nvPr/>
        </p:nvSpPr>
        <p:spPr>
          <a:xfrm>
            <a:off x="4432926" y="3128932"/>
            <a:ext cx="215444" cy="1027403"/>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バティシエ</a:t>
            </a:r>
          </a:p>
        </p:txBody>
      </p:sp>
      <p:sp>
        <p:nvSpPr>
          <p:cNvPr id="19" name="テキスト ボックス 18">
            <a:extLst>
              <a:ext uri="{FF2B5EF4-FFF2-40B4-BE49-F238E27FC236}">
                <a16:creationId xmlns:a16="http://schemas.microsoft.com/office/drawing/2014/main" id="{F0663069-FF57-401F-BFFC-9085CF50DC3B}"/>
              </a:ext>
            </a:extLst>
          </p:cNvPr>
          <p:cNvSpPr txBox="1"/>
          <p:nvPr/>
        </p:nvSpPr>
        <p:spPr>
          <a:xfrm>
            <a:off x="5951442" y="2526761"/>
            <a:ext cx="215444" cy="905434"/>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会社員</a:t>
            </a:r>
          </a:p>
        </p:txBody>
      </p:sp>
      <p:sp>
        <p:nvSpPr>
          <p:cNvPr id="20" name="テキスト ボックス 19">
            <a:extLst>
              <a:ext uri="{FF2B5EF4-FFF2-40B4-BE49-F238E27FC236}">
                <a16:creationId xmlns:a16="http://schemas.microsoft.com/office/drawing/2014/main" id="{00C662F2-8CAD-43FC-9C18-941ED84E27AB}"/>
              </a:ext>
            </a:extLst>
          </p:cNvPr>
          <p:cNvSpPr txBox="1"/>
          <p:nvPr/>
        </p:nvSpPr>
        <p:spPr>
          <a:xfrm>
            <a:off x="8359667" y="2860947"/>
            <a:ext cx="215444" cy="1513090"/>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ユーチューバー</a:t>
            </a:r>
          </a:p>
        </p:txBody>
      </p:sp>
      <p:sp>
        <p:nvSpPr>
          <p:cNvPr id="21" name="テキスト ボックス 20">
            <a:extLst>
              <a:ext uri="{FF2B5EF4-FFF2-40B4-BE49-F238E27FC236}">
                <a16:creationId xmlns:a16="http://schemas.microsoft.com/office/drawing/2014/main" id="{B4892350-CAF9-4296-A725-1244D0E47C16}"/>
              </a:ext>
            </a:extLst>
          </p:cNvPr>
          <p:cNvSpPr txBox="1"/>
          <p:nvPr/>
        </p:nvSpPr>
        <p:spPr>
          <a:xfrm>
            <a:off x="2964784" y="4374037"/>
            <a:ext cx="215444" cy="1069260"/>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先生</a:t>
            </a:r>
          </a:p>
        </p:txBody>
      </p:sp>
      <p:sp>
        <p:nvSpPr>
          <p:cNvPr id="22" name="テキスト ボックス 21">
            <a:extLst>
              <a:ext uri="{FF2B5EF4-FFF2-40B4-BE49-F238E27FC236}">
                <a16:creationId xmlns:a16="http://schemas.microsoft.com/office/drawing/2014/main" id="{BC60CCED-F644-4296-B35E-1DE4456A07C4}"/>
              </a:ext>
            </a:extLst>
          </p:cNvPr>
          <p:cNvSpPr txBox="1"/>
          <p:nvPr/>
        </p:nvSpPr>
        <p:spPr>
          <a:xfrm>
            <a:off x="8938952" y="4173259"/>
            <a:ext cx="215444" cy="941707"/>
          </a:xfrm>
          <a:prstGeom prst="rect">
            <a:avLst/>
          </a:prstGeom>
          <a:noFill/>
        </p:spPr>
        <p:txBody>
          <a:bodyPr vert="eaVert" wrap="square" lIns="0" tIns="0" rIns="0" bIns="0"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野球選手</a:t>
            </a:r>
          </a:p>
        </p:txBody>
      </p:sp>
      <p:pic>
        <p:nvPicPr>
          <p:cNvPr id="11" name="図 10">
            <a:extLst>
              <a:ext uri="{FF2B5EF4-FFF2-40B4-BE49-F238E27FC236}">
                <a16:creationId xmlns:a16="http://schemas.microsoft.com/office/drawing/2014/main" id="{0C6299A8-CE9A-4B80-B4E9-FC7D61C4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713" y="702156"/>
            <a:ext cx="1419785" cy="1560203"/>
          </a:xfrm>
          <a:prstGeom prst="rect">
            <a:avLst/>
          </a:prstGeom>
        </p:spPr>
      </p:pic>
      <p:pic>
        <p:nvPicPr>
          <p:cNvPr id="12" name="図 11">
            <a:extLst>
              <a:ext uri="{FF2B5EF4-FFF2-40B4-BE49-F238E27FC236}">
                <a16:creationId xmlns:a16="http://schemas.microsoft.com/office/drawing/2014/main" id="{B841DB52-2A2F-436B-BFD0-EA00431AC58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52323" y="2400129"/>
            <a:ext cx="779519" cy="1242505"/>
          </a:xfrm>
          <a:prstGeom prst="rect">
            <a:avLst/>
          </a:prstGeom>
        </p:spPr>
      </p:pic>
      <p:pic>
        <p:nvPicPr>
          <p:cNvPr id="13" name="図 12">
            <a:extLst>
              <a:ext uri="{FF2B5EF4-FFF2-40B4-BE49-F238E27FC236}">
                <a16:creationId xmlns:a16="http://schemas.microsoft.com/office/drawing/2014/main" id="{2E56E028-024A-4B78-A72E-6B5D1E73F39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818852" y="3723753"/>
            <a:ext cx="996559" cy="1300568"/>
          </a:xfrm>
          <a:prstGeom prst="rect">
            <a:avLst/>
          </a:prstGeom>
        </p:spPr>
      </p:pic>
      <p:pic>
        <p:nvPicPr>
          <p:cNvPr id="14" name="図 13">
            <a:extLst>
              <a:ext uri="{FF2B5EF4-FFF2-40B4-BE49-F238E27FC236}">
                <a16:creationId xmlns:a16="http://schemas.microsoft.com/office/drawing/2014/main" id="{474C4087-8C1E-494C-8356-05EFF3E82F4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8642919" y="2849127"/>
            <a:ext cx="779518" cy="965349"/>
          </a:xfrm>
          <a:prstGeom prst="rect">
            <a:avLst/>
          </a:prstGeom>
        </p:spPr>
      </p:pic>
      <p:pic>
        <p:nvPicPr>
          <p:cNvPr id="15" name="図 14">
            <a:extLst>
              <a:ext uri="{FF2B5EF4-FFF2-40B4-BE49-F238E27FC236}">
                <a16:creationId xmlns:a16="http://schemas.microsoft.com/office/drawing/2014/main" id="{7028C4C7-B116-4735-966F-DF16EA8C434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4090033" y="1309188"/>
            <a:ext cx="937532" cy="1217574"/>
          </a:xfrm>
          <a:prstGeom prst="rect">
            <a:avLst/>
          </a:prstGeom>
        </p:spPr>
      </p:pic>
      <p:pic>
        <p:nvPicPr>
          <p:cNvPr id="23" name="図 22">
            <a:extLst>
              <a:ext uri="{FF2B5EF4-FFF2-40B4-BE49-F238E27FC236}">
                <a16:creationId xmlns:a16="http://schemas.microsoft.com/office/drawing/2014/main" id="{2AF34E36-76C6-4333-BF59-521CEF25DDAB}"/>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020236" y="1554354"/>
            <a:ext cx="716971" cy="1133550"/>
          </a:xfrm>
          <a:prstGeom prst="rect">
            <a:avLst/>
          </a:prstGeom>
        </p:spPr>
      </p:pic>
      <p:pic>
        <p:nvPicPr>
          <p:cNvPr id="24" name="図 23">
            <a:extLst>
              <a:ext uri="{FF2B5EF4-FFF2-40B4-BE49-F238E27FC236}">
                <a16:creationId xmlns:a16="http://schemas.microsoft.com/office/drawing/2014/main" id="{C8605467-925B-40E1-AD80-10AC8ED5854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5820"/>
          <a:stretch/>
        </p:blipFill>
        <p:spPr>
          <a:xfrm>
            <a:off x="9036321" y="3540418"/>
            <a:ext cx="772231" cy="1265683"/>
          </a:xfrm>
          <a:prstGeom prst="rect">
            <a:avLst/>
          </a:prstGeom>
        </p:spPr>
      </p:pic>
      <p:sp>
        <p:nvSpPr>
          <p:cNvPr id="25" name="タイトル 1">
            <a:extLst>
              <a:ext uri="{FF2B5EF4-FFF2-40B4-BE49-F238E27FC236}">
                <a16:creationId xmlns:a16="http://schemas.microsoft.com/office/drawing/2014/main" id="{C72828C7-F03F-494D-9D94-D1A7CA45B973}"/>
              </a:ext>
            </a:extLst>
          </p:cNvPr>
          <p:cNvSpPr txBox="1">
            <a:spLocks/>
          </p:cNvSpPr>
          <p:nvPr/>
        </p:nvSpPr>
        <p:spPr>
          <a:xfrm>
            <a:off x="581192" y="702156"/>
            <a:ext cx="11029616" cy="56248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F25AC460-202D-4D25-8432-546450E904A8}"/>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28" name="テキスト ボックス 27"/>
          <p:cNvSpPr txBox="1"/>
          <p:nvPr/>
        </p:nvSpPr>
        <p:spPr>
          <a:xfrm>
            <a:off x="808466" y="1824945"/>
            <a:ext cx="3015390" cy="64633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たった一つの枝葉をゴールにするから，それ以外の可能性に意味がなくなるのです。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0336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8AA92A3-E8D4-4B40-AB3B-A507FE0FB5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01625" y="1350655"/>
            <a:ext cx="7567472" cy="5348994"/>
          </a:xfrm>
          <a:prstGeom prst="rect">
            <a:avLst/>
          </a:prstGeom>
        </p:spPr>
      </p:pic>
      <p:pic>
        <p:nvPicPr>
          <p:cNvPr id="11" name="図 10">
            <a:extLst>
              <a:ext uri="{FF2B5EF4-FFF2-40B4-BE49-F238E27FC236}">
                <a16:creationId xmlns:a16="http://schemas.microsoft.com/office/drawing/2014/main" id="{B77D1322-DA4E-4E46-9555-01C5A3C9D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713" y="702156"/>
            <a:ext cx="1419785" cy="1560203"/>
          </a:xfrm>
          <a:prstGeom prst="rect">
            <a:avLst/>
          </a:prstGeom>
        </p:spPr>
      </p:pic>
      <p:sp>
        <p:nvSpPr>
          <p:cNvPr id="25" name="タイトル 1">
            <a:extLst>
              <a:ext uri="{FF2B5EF4-FFF2-40B4-BE49-F238E27FC236}">
                <a16:creationId xmlns:a16="http://schemas.microsoft.com/office/drawing/2014/main" id="{8A358B01-A9A1-4246-8CC5-FB236FE99B8B}"/>
              </a:ext>
            </a:extLst>
          </p:cNvPr>
          <p:cNvSpPr>
            <a:spLocks noGrp="1"/>
          </p:cNvSpPr>
          <p:nvPr>
            <p:ph type="title"/>
          </p:nvPr>
        </p:nvSpPr>
        <p:spPr>
          <a:xfrm>
            <a:off x="581192" y="702156"/>
            <a:ext cx="11029616" cy="562485"/>
          </a:xfrm>
        </p:spPr>
        <p:txBody>
          <a:bodyPr rtlCol="0"/>
          <a:lstStyle/>
          <a:p>
            <a:pPr rtl="0"/>
            <a:r>
              <a:rPr lang="ja-JP" altLang="en-US" dirty="0">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26" name="四角形: 角を丸くする 25">
            <a:extLst>
              <a:ext uri="{FF2B5EF4-FFF2-40B4-BE49-F238E27FC236}">
                <a16:creationId xmlns:a16="http://schemas.microsoft.com/office/drawing/2014/main" id="{CF6C24E7-C84F-4C76-88DE-CCFA9B26D801}"/>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13" name="テキスト ボックス 12">
            <a:extLst>
              <a:ext uri="{FF2B5EF4-FFF2-40B4-BE49-F238E27FC236}">
                <a16:creationId xmlns:a16="http://schemas.microsoft.com/office/drawing/2014/main" id="{943D2B56-D1D7-4292-9DB4-E8F1DB00A03D}"/>
              </a:ext>
            </a:extLst>
          </p:cNvPr>
          <p:cNvSpPr txBox="1"/>
          <p:nvPr/>
        </p:nvSpPr>
        <p:spPr>
          <a:xfrm>
            <a:off x="7257221" y="1264641"/>
            <a:ext cx="215444" cy="1513090"/>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サッカー選手</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808466" y="1824945"/>
            <a:ext cx="3015390" cy="261610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だから，それ以外の枝葉を不要だとすることは，</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ではないのです</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可能性</a:t>
            </a:r>
            <a:r>
              <a:rPr kumimoji="1" lang="ja-JP" altLang="en-US" sz="1200" b="1" dirty="0" smtClean="0">
                <a:latin typeface="HG丸ｺﾞｼｯｸM-PRO" panose="020F0600000000000000" pitchFamily="50" charset="-128"/>
                <a:ea typeface="HG丸ｺﾞｼｯｸM-PRO" panose="020F0600000000000000" pitchFamily="50" charset="-128"/>
              </a:rPr>
              <a:t>を広げるための幹を育てることが，</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a:t>
            </a:r>
            <a:r>
              <a:rPr kumimoji="1" lang="ja-JP" altLang="en-US" sz="2000" b="1" dirty="0" smtClean="0">
                <a:solidFill>
                  <a:srgbClr val="FF0000"/>
                </a:solidFill>
                <a:latin typeface="HGP創英角ﾎﾟｯﾌﾟ体" panose="040B0A00000000000000" pitchFamily="50" charset="-128"/>
                <a:ea typeface="HGP創英角ﾎﾟｯﾌﾟ体" panose="040B0A00000000000000" pitchFamily="50" charset="-128"/>
              </a:rPr>
              <a:t>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なのです</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たった一つの枝葉を見て，</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1200" b="1" dirty="0" smtClean="0">
                <a:latin typeface="HG丸ｺﾞｼｯｸM-PRO" panose="020F0600000000000000" pitchFamily="50" charset="-128"/>
                <a:ea typeface="HG丸ｺﾞｼｯｸM-PRO" panose="020F0600000000000000" pitchFamily="50" charset="-128"/>
              </a:rPr>
              <a:t>や</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キャリア・パスポート</a:t>
            </a:r>
            <a:r>
              <a:rPr kumimoji="1" lang="ja-JP" altLang="en-US" sz="1200" b="1" dirty="0" smtClean="0">
                <a:latin typeface="HG丸ｺﾞｼｯｸM-PRO" panose="020F0600000000000000" pitchFamily="50" charset="-128"/>
                <a:ea typeface="HG丸ｺﾞｼｯｸM-PRO" panose="020F0600000000000000" pitchFamily="50" charset="-128"/>
              </a:rPr>
              <a:t>をすすめようとするから，困ったことになるのです。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5861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花の絵&#10;&#10;自動的に生成された説明">
            <a:extLst>
              <a:ext uri="{FF2B5EF4-FFF2-40B4-BE49-F238E27FC236}">
                <a16:creationId xmlns:a16="http://schemas.microsoft.com/office/drawing/2014/main" id="{524B16A6-C085-46A1-BCDD-ECF8281E4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88" y="1561585"/>
            <a:ext cx="5844989" cy="5110301"/>
          </a:xfrm>
          <a:prstGeom prst="rect">
            <a:avLst/>
          </a:prstGeom>
        </p:spPr>
      </p:pic>
      <p:sp>
        <p:nvSpPr>
          <p:cNvPr id="25" name="タイトル 1">
            <a:extLst>
              <a:ext uri="{FF2B5EF4-FFF2-40B4-BE49-F238E27FC236}">
                <a16:creationId xmlns:a16="http://schemas.microsoft.com/office/drawing/2014/main" id="{8DF46856-C7F7-4A4F-BE98-E78EF74602F7}"/>
              </a:ext>
            </a:extLst>
          </p:cNvPr>
          <p:cNvSpPr>
            <a:spLocks noGrp="1"/>
          </p:cNvSpPr>
          <p:nvPr>
            <p:ph type="title"/>
          </p:nvPr>
        </p:nvSpPr>
        <p:spPr>
          <a:xfrm>
            <a:off x="581192" y="702156"/>
            <a:ext cx="11029616" cy="562485"/>
          </a:xfrm>
        </p:spPr>
        <p:txBody>
          <a:bodyPr rtlCol="0"/>
          <a:lstStyle/>
          <a:p>
            <a:pPr rtl="0"/>
            <a:r>
              <a:rPr lang="ja-JP" altLang="en-US" dirty="0">
                <a:latin typeface="HGS創英角ﾎﾟｯﾌﾟ体" panose="040B0A00000000000000" pitchFamily="50" charset="-128"/>
                <a:ea typeface="HGS創英角ﾎﾟｯﾌﾟ体" panose="040B0A00000000000000" pitchFamily="50" charset="-128"/>
              </a:rPr>
              <a:t>なりたい自分，将来の自分のイメージは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82CC9A1D-5211-4B8C-AD44-E7735B3498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5338436" y="2839794"/>
            <a:ext cx="779519" cy="1242505"/>
          </a:xfrm>
          <a:prstGeom prst="rect">
            <a:avLst/>
          </a:prstGeom>
        </p:spPr>
      </p:pic>
      <p:pic>
        <p:nvPicPr>
          <p:cNvPr id="28" name="図 27">
            <a:extLst>
              <a:ext uri="{FF2B5EF4-FFF2-40B4-BE49-F238E27FC236}">
                <a16:creationId xmlns:a16="http://schemas.microsoft.com/office/drawing/2014/main" id="{0257625E-FD15-4D8A-8D52-52ABB654840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864091" y="2870587"/>
            <a:ext cx="996559" cy="1300568"/>
          </a:xfrm>
          <a:prstGeom prst="rect">
            <a:avLst/>
          </a:prstGeom>
        </p:spPr>
      </p:pic>
      <p:pic>
        <p:nvPicPr>
          <p:cNvPr id="29" name="図 28">
            <a:extLst>
              <a:ext uri="{FF2B5EF4-FFF2-40B4-BE49-F238E27FC236}">
                <a16:creationId xmlns:a16="http://schemas.microsoft.com/office/drawing/2014/main" id="{AF516545-DF5C-43C1-BA44-77F4C35838B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219658" y="3331802"/>
            <a:ext cx="779518" cy="965349"/>
          </a:xfrm>
          <a:prstGeom prst="rect">
            <a:avLst/>
          </a:prstGeom>
        </p:spPr>
      </p:pic>
      <p:pic>
        <p:nvPicPr>
          <p:cNvPr id="30" name="図 29">
            <a:extLst>
              <a:ext uri="{FF2B5EF4-FFF2-40B4-BE49-F238E27FC236}">
                <a16:creationId xmlns:a16="http://schemas.microsoft.com/office/drawing/2014/main" id="{4B1CBC3E-7D90-42E8-88E2-2CA4F0CF89F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4840038" y="1449488"/>
            <a:ext cx="937532" cy="1217574"/>
          </a:xfrm>
          <a:prstGeom prst="rect">
            <a:avLst/>
          </a:prstGeom>
        </p:spPr>
      </p:pic>
      <p:pic>
        <p:nvPicPr>
          <p:cNvPr id="31" name="図 30">
            <a:extLst>
              <a:ext uri="{FF2B5EF4-FFF2-40B4-BE49-F238E27FC236}">
                <a16:creationId xmlns:a16="http://schemas.microsoft.com/office/drawing/2014/main" id="{33A08F25-4B9B-453B-86F5-8F1B4D960D2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5949872" y="1901308"/>
            <a:ext cx="716971" cy="1133550"/>
          </a:xfrm>
          <a:prstGeom prst="rect">
            <a:avLst/>
          </a:prstGeom>
        </p:spPr>
      </p:pic>
      <p:pic>
        <p:nvPicPr>
          <p:cNvPr id="32" name="図 31">
            <a:extLst>
              <a:ext uri="{FF2B5EF4-FFF2-40B4-BE49-F238E27FC236}">
                <a16:creationId xmlns:a16="http://schemas.microsoft.com/office/drawing/2014/main" id="{85490567-7783-4D43-9FCF-3155DFA14BCF}"/>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25820"/>
          <a:stretch/>
        </p:blipFill>
        <p:spPr>
          <a:xfrm>
            <a:off x="8787011" y="2980641"/>
            <a:ext cx="772231" cy="1265683"/>
          </a:xfrm>
          <a:prstGeom prst="rect">
            <a:avLst/>
          </a:prstGeom>
        </p:spPr>
      </p:pic>
      <p:sp>
        <p:nvSpPr>
          <p:cNvPr id="33" name="四角形: 角を丸くする 32">
            <a:extLst>
              <a:ext uri="{FF2B5EF4-FFF2-40B4-BE49-F238E27FC236}">
                <a16:creationId xmlns:a16="http://schemas.microsoft.com/office/drawing/2014/main" id="{C87B2FC1-33BF-479E-B429-60337E503203}"/>
              </a:ext>
            </a:extLst>
          </p:cNvPr>
          <p:cNvSpPr/>
          <p:nvPr/>
        </p:nvSpPr>
        <p:spPr>
          <a:xfrm>
            <a:off x="5640169" y="5916706"/>
            <a:ext cx="1413790" cy="340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３年生</a:t>
            </a:r>
          </a:p>
        </p:txBody>
      </p:sp>
      <p:sp>
        <p:nvSpPr>
          <p:cNvPr id="8" name="テキスト ボックス 7">
            <a:extLst>
              <a:ext uri="{FF2B5EF4-FFF2-40B4-BE49-F238E27FC236}">
                <a16:creationId xmlns:a16="http://schemas.microsoft.com/office/drawing/2014/main" id="{40BD49DE-C81D-4D6D-8874-128DAD49636D}"/>
              </a:ext>
            </a:extLst>
          </p:cNvPr>
          <p:cNvSpPr txBox="1"/>
          <p:nvPr/>
        </p:nvSpPr>
        <p:spPr>
          <a:xfrm>
            <a:off x="5677726" y="451558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やさしい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40BD49DE-C81D-4D6D-8874-128DAD49636D}"/>
              </a:ext>
            </a:extLst>
          </p:cNvPr>
          <p:cNvSpPr txBox="1"/>
          <p:nvPr/>
        </p:nvSpPr>
        <p:spPr>
          <a:xfrm>
            <a:off x="4728409" y="474378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あたたい</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40BD49DE-C81D-4D6D-8874-128DAD49636D}"/>
              </a:ext>
            </a:extLst>
          </p:cNvPr>
          <p:cNvSpPr txBox="1"/>
          <p:nvPr/>
        </p:nvSpPr>
        <p:spPr>
          <a:xfrm>
            <a:off x="4191565" y="2273279"/>
            <a:ext cx="1160789" cy="276999"/>
          </a:xfrm>
          <a:prstGeom prst="rect">
            <a:avLst/>
          </a:prstGeom>
          <a:noFill/>
        </p:spPr>
        <p:txBody>
          <a:bodyPr wrap="square" rtlCol="0">
            <a:spAutoFit/>
          </a:bodyPr>
          <a:lstStyle/>
          <a:p>
            <a:pPr algn="ct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努力家</a:t>
            </a:r>
          </a:p>
        </p:txBody>
      </p:sp>
      <p:sp>
        <p:nvSpPr>
          <p:cNvPr id="34" name="テキスト ボックス 33">
            <a:extLst>
              <a:ext uri="{FF2B5EF4-FFF2-40B4-BE49-F238E27FC236}">
                <a16:creationId xmlns:a16="http://schemas.microsoft.com/office/drawing/2014/main" id="{40BD49DE-C81D-4D6D-8874-128DAD49636D}"/>
              </a:ext>
            </a:extLst>
          </p:cNvPr>
          <p:cNvSpPr txBox="1"/>
          <p:nvPr/>
        </p:nvSpPr>
        <p:spPr>
          <a:xfrm>
            <a:off x="4360424" y="2813592"/>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挑戦</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5" name="テキスト ボックス 34">
            <a:extLst>
              <a:ext uri="{FF2B5EF4-FFF2-40B4-BE49-F238E27FC236}">
                <a16:creationId xmlns:a16="http://schemas.microsoft.com/office/drawing/2014/main" id="{40BD49DE-C81D-4D6D-8874-128DAD49636D}"/>
              </a:ext>
            </a:extLst>
          </p:cNvPr>
          <p:cNvSpPr txBox="1"/>
          <p:nvPr/>
        </p:nvSpPr>
        <p:spPr>
          <a:xfrm>
            <a:off x="6546614" y="2626096"/>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協力</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40BD49DE-C81D-4D6D-8874-128DAD49636D}"/>
              </a:ext>
            </a:extLst>
          </p:cNvPr>
          <p:cNvSpPr txBox="1"/>
          <p:nvPr/>
        </p:nvSpPr>
        <p:spPr>
          <a:xfrm>
            <a:off x="7769732" y="3764684"/>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ほのぼの</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7" name="テキスト ボックス 36">
            <a:extLst>
              <a:ext uri="{FF2B5EF4-FFF2-40B4-BE49-F238E27FC236}">
                <a16:creationId xmlns:a16="http://schemas.microsoft.com/office/drawing/2014/main" id="{40BD49DE-C81D-4D6D-8874-128DAD49636D}"/>
              </a:ext>
            </a:extLst>
          </p:cNvPr>
          <p:cNvSpPr txBox="1"/>
          <p:nvPr/>
        </p:nvSpPr>
        <p:spPr>
          <a:xfrm>
            <a:off x="7835925" y="3262637"/>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冷静</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40BD49DE-C81D-4D6D-8874-128DAD49636D}"/>
              </a:ext>
            </a:extLst>
          </p:cNvPr>
          <p:cNvSpPr txBox="1"/>
          <p:nvPr/>
        </p:nvSpPr>
        <p:spPr>
          <a:xfrm>
            <a:off x="6311766" y="3373955"/>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愛情</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40BD49DE-C81D-4D6D-8874-128DAD49636D}"/>
              </a:ext>
            </a:extLst>
          </p:cNvPr>
          <p:cNvSpPr txBox="1"/>
          <p:nvPr/>
        </p:nvSpPr>
        <p:spPr>
          <a:xfrm>
            <a:off x="6760894" y="1712430"/>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熱意</a:t>
            </a:r>
            <a:endPar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40" name="テキスト ボックス 39">
            <a:extLst>
              <a:ext uri="{FF2B5EF4-FFF2-40B4-BE49-F238E27FC236}">
                <a16:creationId xmlns:a16="http://schemas.microsoft.com/office/drawing/2014/main" id="{40BD49DE-C81D-4D6D-8874-128DAD49636D}"/>
              </a:ext>
            </a:extLst>
          </p:cNvPr>
          <p:cNvSpPr txBox="1"/>
          <p:nvPr/>
        </p:nvSpPr>
        <p:spPr>
          <a:xfrm>
            <a:off x="5111641" y="4033501"/>
            <a:ext cx="1160789" cy="276999"/>
          </a:xfrm>
          <a:prstGeom prst="rect">
            <a:avLst/>
          </a:prstGeom>
          <a:noFill/>
        </p:spPr>
        <p:txBody>
          <a:bodyPr wrap="square" rtlCol="0">
            <a:spAutoFit/>
          </a:bodyPr>
          <a:lstStyle/>
          <a:p>
            <a:pPr algn="ctr"/>
            <a:r>
              <a:rPr kumimoji="1" lang="ja-JP" altLang="en-US" sz="1200" dirty="0" smtClean="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おもしろ</a:t>
            </a:r>
            <a:r>
              <a:rPr kumimoji="1" lang="ja-JP" altLang="en-US" sz="1200" dirty="0">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い</a:t>
            </a:r>
          </a:p>
        </p:txBody>
      </p:sp>
      <p:sp>
        <p:nvSpPr>
          <p:cNvPr id="41" name="テキスト ボックス 40"/>
          <p:cNvSpPr txBox="1"/>
          <p:nvPr/>
        </p:nvSpPr>
        <p:spPr>
          <a:xfrm>
            <a:off x="579866" y="1824945"/>
            <a:ext cx="3123299" cy="2923877"/>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では，</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が樹木なら，その枝葉の先は特定の</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職業</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なのでしょうか</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それも，違うのです。子供たちの可能性は，人間形成で得たい</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価値</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です</a:t>
            </a:r>
            <a:r>
              <a:rPr kumimoji="1" lang="ja-JP" altLang="en-US" sz="1200" b="1" dirty="0" smtClean="0">
                <a:latin typeface="HG丸ｺﾞｼｯｸM-PRO" panose="020F0600000000000000" pitchFamily="50" charset="-128"/>
                <a:ea typeface="HG丸ｺﾞｼｯｸM-PRO" panose="020F0600000000000000" pitchFamily="50" charset="-128"/>
              </a:rPr>
              <a:t>。</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もちろん</a:t>
            </a:r>
            <a:r>
              <a:rPr kumimoji="1" lang="ja-JP" altLang="en-US" sz="1200" b="1" dirty="0">
                <a:latin typeface="HG丸ｺﾞｼｯｸM-PRO" panose="020F0600000000000000" pitchFamily="50" charset="-128"/>
                <a:ea typeface="HG丸ｺﾞｼｯｸM-PRO" panose="020F0600000000000000" pitchFamily="50" charset="-128"/>
              </a:rPr>
              <a:t>，</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枝葉</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の先に職業</a:t>
            </a:r>
            <a:r>
              <a:rPr kumimoji="1" lang="ja-JP" altLang="en-US" sz="1200" b="1" dirty="0" smtClean="0">
                <a:latin typeface="HG丸ｺﾞｼｯｸM-PRO" panose="020F0600000000000000" pitchFamily="50" charset="-128"/>
                <a:ea typeface="HG丸ｺﾞｼｯｸM-PRO" panose="020F0600000000000000" pitchFamily="50" charset="-128"/>
              </a:rPr>
              <a:t>があってもいいのですが，人間形成ですから，いろいろな</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価値</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つまり，</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一人一人の</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個性（人間性）</a:t>
            </a:r>
            <a:r>
              <a:rPr kumimoji="1" lang="ja-JP" altLang="en-US" sz="1200" b="1" dirty="0" smtClean="0">
                <a:latin typeface="HG丸ｺﾞｼｯｸM-PRO" panose="020F0600000000000000" pitchFamily="50" charset="-128"/>
                <a:ea typeface="HG丸ｺﾞｼｯｸM-PRO" panose="020F0600000000000000" pitchFamily="50" charset="-128"/>
              </a:rPr>
              <a:t>を</a:t>
            </a:r>
            <a:r>
              <a:rPr kumimoji="1" lang="ja-JP" altLang="en-US" sz="1200" b="1" dirty="0" smtClean="0">
                <a:latin typeface="HG丸ｺﾞｼｯｸM-PRO" panose="020F0600000000000000" pitchFamily="50" charset="-128"/>
                <a:ea typeface="HG丸ｺﾞｼｯｸM-PRO" panose="020F0600000000000000" pitchFamily="50" charset="-128"/>
              </a:rPr>
              <a:t>伸長していくことこそが，樹木で例える</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P創英角ﾎﾟｯﾌﾟ体" panose="040B0A00000000000000" pitchFamily="50" charset="-128"/>
                <a:ea typeface="HGP創英角ﾎﾟｯﾌﾟ体" panose="040B0A00000000000000" pitchFamily="50" charset="-128"/>
              </a:rPr>
              <a:t>キャリア教育</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latin typeface="HG丸ｺﾞｼｯｸM-PRO" panose="020F0600000000000000" pitchFamily="50" charset="-128"/>
                <a:ea typeface="HG丸ｺﾞｼｯｸM-PRO" panose="020F0600000000000000" pitchFamily="50" charset="-128"/>
              </a:rPr>
              <a:t>なのです。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pic>
        <p:nvPicPr>
          <p:cNvPr id="42" name="図 41">
            <a:extLst>
              <a:ext uri="{FF2B5EF4-FFF2-40B4-BE49-F238E27FC236}">
                <a16:creationId xmlns:a16="http://schemas.microsoft.com/office/drawing/2014/main" id="{B77D1322-DA4E-4E46-9555-01C5A3C9D7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1713" y="702156"/>
            <a:ext cx="1419785" cy="1560203"/>
          </a:xfrm>
          <a:prstGeom prst="rect">
            <a:avLst/>
          </a:prstGeom>
        </p:spPr>
      </p:pic>
    </p:spTree>
    <p:extLst>
      <p:ext uri="{BB962C8B-B14F-4D97-AF65-F5344CB8AC3E}">
        <p14:creationId xmlns:p14="http://schemas.microsoft.com/office/powerpoint/2010/main" val="401000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8A358B01-A9A1-4246-8CC5-FB236FE99B8B}"/>
              </a:ext>
            </a:extLst>
          </p:cNvPr>
          <p:cNvSpPr>
            <a:spLocks noGrp="1"/>
          </p:cNvSpPr>
          <p:nvPr>
            <p:ph type="title"/>
          </p:nvPr>
        </p:nvSpPr>
        <p:spPr>
          <a:xfrm>
            <a:off x="581192" y="702156"/>
            <a:ext cx="11029616" cy="562485"/>
          </a:xfrm>
        </p:spPr>
        <p:txBody>
          <a:bodyPr rtlCol="0"/>
          <a:lstStyle/>
          <a:p>
            <a:pPr rtl="0"/>
            <a:r>
              <a:rPr lang="ja-JP" altLang="en-US" dirty="0" smtClean="0">
                <a:latin typeface="HGS創英角ﾎﾟｯﾌﾟ体" panose="040B0A00000000000000" pitchFamily="50" charset="-128"/>
                <a:ea typeface="HGS創英角ﾎﾟｯﾌﾟ体" panose="040B0A00000000000000" pitchFamily="50" charset="-128"/>
              </a:rPr>
              <a:t>金メダリストの将来</a:t>
            </a:r>
            <a:r>
              <a:rPr lang="ja-JP" altLang="en-US" dirty="0">
                <a:latin typeface="HGS創英角ﾎﾟｯﾌﾟ体" panose="040B0A00000000000000" pitchFamily="50" charset="-128"/>
                <a:ea typeface="HGS創英角ﾎﾟｯﾌﾟ体" panose="040B0A00000000000000" pitchFamily="50" charset="-128"/>
              </a:rPr>
              <a:t>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8939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8A358B01-A9A1-4246-8CC5-FB236FE99B8B}"/>
              </a:ext>
            </a:extLst>
          </p:cNvPr>
          <p:cNvSpPr>
            <a:spLocks noGrp="1"/>
          </p:cNvSpPr>
          <p:nvPr>
            <p:ph type="title"/>
          </p:nvPr>
        </p:nvSpPr>
        <p:spPr>
          <a:xfrm>
            <a:off x="581192" y="702156"/>
            <a:ext cx="11029616" cy="562485"/>
          </a:xfrm>
        </p:spPr>
        <p:txBody>
          <a:bodyPr rtlCol="0"/>
          <a:lstStyle/>
          <a:p>
            <a:pPr rtl="0"/>
            <a:r>
              <a:rPr lang="ja-JP" altLang="en-US" dirty="0" smtClean="0">
                <a:latin typeface="HGS創英角ﾎﾟｯﾌﾟ体" panose="040B0A00000000000000" pitchFamily="50" charset="-128"/>
                <a:ea typeface="HGS創英角ﾎﾟｯﾌﾟ体" panose="040B0A00000000000000" pitchFamily="50" charset="-128"/>
              </a:rPr>
              <a:t>金メダリストの将来</a:t>
            </a:r>
            <a:r>
              <a:rPr lang="ja-JP" altLang="en-US" dirty="0">
                <a:latin typeface="HGS創英角ﾎﾟｯﾌﾟ体" panose="040B0A00000000000000" pitchFamily="50" charset="-128"/>
                <a:ea typeface="HGS創英角ﾎﾟｯﾌﾟ体" panose="040B0A00000000000000" pitchFamily="50" charset="-128"/>
              </a:rPr>
              <a:t>の自分のイメージは</a:t>
            </a:r>
            <a:endParaRPr lang="ja" dirty="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7314371" y="3346496"/>
            <a:ext cx="3944179"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東京オリンピックで金メダルをとった堀米選手の卒業文集</a:t>
            </a:r>
            <a:r>
              <a:rPr kumimoji="1" lang="ja-JP" altLang="en-US" sz="2000" dirty="0" smtClean="0">
                <a:latin typeface="HG丸ｺﾞｼｯｸM-PRO" panose="020F0600000000000000" pitchFamily="50" charset="-128"/>
                <a:ea typeface="HG丸ｺﾞｼｯｸM-PRO" panose="020F0600000000000000" pitchFamily="50" charset="-128"/>
              </a:rPr>
              <a:t>です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4" y="1570186"/>
            <a:ext cx="6546233" cy="4260506"/>
          </a:xfrm>
          <a:prstGeom prst="rect">
            <a:avLst/>
          </a:prstGeom>
        </p:spPr>
      </p:pic>
      <p:sp>
        <p:nvSpPr>
          <p:cNvPr id="10" name="テキスト ボックス 9">
            <a:extLst>
              <a:ext uri="{FF2B5EF4-FFF2-40B4-BE49-F238E27FC236}">
                <a16:creationId xmlns:a16="http://schemas.microsoft.com/office/drawing/2014/main" id="{943D2B56-D1D7-4292-9DB4-E8F1DB00A03D}"/>
              </a:ext>
            </a:extLst>
          </p:cNvPr>
          <p:cNvSpPr txBox="1"/>
          <p:nvPr/>
        </p:nvSpPr>
        <p:spPr>
          <a:xfrm>
            <a:off x="7439977" y="1241257"/>
            <a:ext cx="215444" cy="1743602"/>
          </a:xfrm>
          <a:prstGeom prst="rect">
            <a:avLst/>
          </a:prstGeom>
          <a:noFill/>
        </p:spPr>
        <p:txBody>
          <a:bodyPr vert="eaVert" wrap="square" lIns="0" tIns="0" rIns="0" bIns="0"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スケート</a:t>
            </a:r>
            <a:r>
              <a:rPr kumimoji="1" lang="ja-JP" altLang="en-US" sz="1400" dirty="0">
                <a:latin typeface="HG丸ｺﾞｼｯｸM-PRO" panose="020F0600000000000000" pitchFamily="50" charset="-128"/>
                <a:ea typeface="HG丸ｺﾞｼｯｸM-PRO" panose="020F0600000000000000" pitchFamily="50" charset="-128"/>
              </a:rPr>
              <a:t>ボード</a:t>
            </a:r>
            <a:r>
              <a:rPr kumimoji="1" lang="ja-JP" altLang="en-US" sz="1400" dirty="0" smtClean="0">
                <a:latin typeface="HG丸ｺﾞｼｯｸM-PRO" panose="020F0600000000000000" pitchFamily="50" charset="-128"/>
                <a:ea typeface="HG丸ｺﾞｼｯｸM-PRO" panose="020F0600000000000000" pitchFamily="50" charset="-128"/>
              </a:rPr>
              <a:t>選手</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B77D1322-DA4E-4E46-9555-01C5A3C9D7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47699" y="702156"/>
            <a:ext cx="1623633" cy="2051986"/>
          </a:xfrm>
          <a:prstGeom prst="rect">
            <a:avLst/>
          </a:prstGeom>
        </p:spPr>
      </p:pic>
    </p:spTree>
    <p:extLst>
      <p:ext uri="{BB962C8B-B14F-4D97-AF65-F5344CB8AC3E}">
        <p14:creationId xmlns:p14="http://schemas.microsoft.com/office/powerpoint/2010/main" val="201752939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78_TF33552983" id="{08F16B58-B777-4D07-A7DF-37B057018064}" vid="{619C5331-1F10-4CE6-9BE2-3913CD6460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{BD62B510-F2EC-453E-BF91-61560E5A0607}tf33552983_win32</Template>
  <TotalTime>590</TotalTime>
  <Words>1689</Words>
  <Application>Microsoft Office PowerPoint</Application>
  <PresentationFormat>ワイド画面</PresentationFormat>
  <Paragraphs>218</Paragraphs>
  <Slides>18</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Franklin Gothic Book</vt:lpstr>
      <vt:lpstr>HGP創英角ﾎﾟｯﾌﾟ体</vt:lpstr>
      <vt:lpstr>HGS創英角ﾎﾟｯﾌﾟ体</vt:lpstr>
      <vt:lpstr>HGｺﾞｼｯｸE</vt:lpstr>
      <vt:lpstr>HG丸ｺﾞｼｯｸM-PRO</vt:lpstr>
      <vt:lpstr>HG創英角ﾎﾟｯﾌﾟ体</vt:lpstr>
      <vt:lpstr>Meiryo UI</vt:lpstr>
      <vt:lpstr>游ゴシック</vt:lpstr>
      <vt:lpstr>Calibri</vt:lpstr>
      <vt:lpstr>Wingdings 2</vt:lpstr>
      <vt:lpstr>DividendVTI</vt:lpstr>
      <vt:lpstr>サッカー選手になりたい３年生とキャリア教育</vt:lpstr>
      <vt:lpstr>なりたい自分，将来の自分のイメージは</vt:lpstr>
      <vt:lpstr>PowerPoint プレゼンテーション</vt:lpstr>
      <vt:lpstr>PowerPoint プレゼンテーション</vt:lpstr>
      <vt:lpstr>PowerPoint プレゼンテーション</vt:lpstr>
      <vt:lpstr>なりたい自分，将来の自分のイメージは</vt:lpstr>
      <vt:lpstr>なりたい自分，将来の自分のイメージは</vt:lpstr>
      <vt:lpstr>金メダリストの将来の自分のイメージは</vt:lpstr>
      <vt:lpstr>金メダリストの将来の自分のイメージは</vt:lpstr>
      <vt:lpstr>金メダリストの将来の自分のイメージは</vt:lpstr>
      <vt:lpstr>金メダリストの将来の自分のイメージは</vt:lpstr>
      <vt:lpstr>金メダリストの将来の自分のイメージは</vt:lpstr>
      <vt:lpstr>金メダリストの将来の自分のイメージは</vt:lpstr>
      <vt:lpstr>PowerPoint プレゼンテーション</vt:lpstr>
      <vt:lpstr>PowerPoint プレゼンテーション</vt:lpstr>
      <vt:lpstr>なりたい自分とキャリア教育</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サッカー選手になりたい３年生とキャリア教育</dc:title>
  <dc:creator>三浦 清孝</dc:creator>
  <cp:lastModifiedBy>京都市教育委員会</cp:lastModifiedBy>
  <cp:revision>40</cp:revision>
  <dcterms:created xsi:type="dcterms:W3CDTF">2021-05-23T13:50:03Z</dcterms:created>
  <dcterms:modified xsi:type="dcterms:W3CDTF">2021-07-27T23:50:15Z</dcterms:modified>
</cp:coreProperties>
</file>